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64" r:id="rId2"/>
  </p:sldMasterIdLst>
  <p:notesMasterIdLst>
    <p:notesMasterId r:id="rId28"/>
  </p:notesMasterIdLst>
  <p:handoutMasterIdLst>
    <p:handoutMasterId r:id="rId29"/>
  </p:handoutMasterIdLst>
  <p:sldIdLst>
    <p:sldId id="269" r:id="rId3"/>
    <p:sldId id="293" r:id="rId4"/>
    <p:sldId id="323" r:id="rId5"/>
    <p:sldId id="417" r:id="rId6"/>
    <p:sldId id="294" r:id="rId7"/>
    <p:sldId id="421" r:id="rId8"/>
    <p:sldId id="426" r:id="rId9"/>
    <p:sldId id="422" r:id="rId10"/>
    <p:sldId id="416" r:id="rId11"/>
    <p:sldId id="418" r:id="rId12"/>
    <p:sldId id="318" r:id="rId13"/>
    <p:sldId id="319" r:id="rId14"/>
    <p:sldId id="320" r:id="rId15"/>
    <p:sldId id="321" r:id="rId16"/>
    <p:sldId id="419" r:id="rId17"/>
    <p:sldId id="420" r:id="rId18"/>
    <p:sldId id="437" r:id="rId19"/>
    <p:sldId id="295" r:id="rId20"/>
    <p:sldId id="296" r:id="rId21"/>
    <p:sldId id="297" r:id="rId22"/>
    <p:sldId id="438" r:id="rId23"/>
    <p:sldId id="443" r:id="rId24"/>
    <p:sldId id="444" r:id="rId25"/>
    <p:sldId id="446" r:id="rId26"/>
    <p:sldId id="274" r:id="rId2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E75B6"/>
    <a:srgbClr val="521B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508" autoAdjust="0"/>
    <p:restoredTop sz="96824"/>
  </p:normalViewPr>
  <p:slideViewPr>
    <p:cSldViewPr snapToGrid="0">
      <p:cViewPr>
        <p:scale>
          <a:sx n="115" d="100"/>
          <a:sy n="115" d="100"/>
        </p:scale>
        <p:origin x="-368" y="94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2968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3730" y="91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presProps" Target="presProps.xml"/><Relationship Id="rId8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546E7E-6CE1-4F62-BC39-1BE7148D0D0D}" type="datetimeFigureOut">
              <a:rPr lang="ko-KR" altLang="en-US" smtClean="0"/>
              <a:t>2022. 7. 11.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F56489-CFDC-4DF4-92D1-C366C0FB17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98405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30T01:13:38.863"/>
    </inkml:context>
    <inkml:brush xml:id="br0">
      <inkml:brushProperty name="width" value="0.1" units="cm"/>
      <inkml:brushProperty name="height" value="0.1" units="cm"/>
      <inkml:brushProperty name="color" value="#E8E8F0"/>
    </inkml:brush>
  </inkml:definitions>
  <inkml:trace contextRef="#ctx0" brushRef="#br0">153 870 24575,'0'33'0,"0"-16"0,0 9 0,0-13 0,0-4 0,0 8 0,0 16 0,0-12 0,0 24 0,0-31 0,0 4 0,0-7 0,0-2 0,0 6 0,0-3 0,0 4 0,0 10 0,0-3 0,0 26 0,0-18 0,4 12 0,-3-16 0,6-9 0,-7 1 0,3-11 0,-3 4 0,3-8 0,-2-27 0,2 4 0,-3-33 0,0 5 0,0-21 0,0-8-983,0-16 983,0 41 0,0 0 0,0 0 0,0-2 0,0-11 0,0-1 0,0 6 0,0 3 0,0 5 0,0 2 0,0 0 0,0 1 0,0-37 0,0 23 0,0-6 0,0 50 0,3 6 983,1 8-983,-1 8 0,0 4 0,-3 8 0,0 12 0,4 11 0,-3 7 0,4 12 0,-1 10 0,3 16-578,-4-34 0,0 2 578,0 8 0,0 2 0,-3 4 0,0 1-873,0 9 1,0 1 872,0-3 0,0-3 0,0-10 0,0-2-220,0 0 0,0-2 220,0 21 0,0 0 0,0-18 0,0-21 1024,0-12-1024,0-10 1804,0-6-1804,0-13 513,0-8-513,0-16 0,-5-13 0,0-14 0,-11-14 0,4-17-656,1 34 0,0-3 656,3-7 0,2-2 0,-4-1 0,1 2 0,5 7 0,1 1-152,0 2 0,0 3 152,3-28 0,0 6 0,0 4 0,0 26 0,0 2 0,0 16 0,0 2 1291,0 4-1291,0 3 325,0 2-325,0 4 0,0 9 0,0 13 0,0 7 0,0 15 0,0-3 0,0 10 0,0-4 0,0 10 0,0-4 0,0 6 0,0-6 0,0-2 0,-4-5 0,-3-11 0,1-2 0,-3-14 0,5-1 0,-3-3 0,3-17 0,1-14 0,3-26 0,0-19 0,0 23 0,0-3-528,0-8 0,0-2 528,0-4 0,0 0 0,0 8 0,0 1 0,0-2 0,0 3-26,5-18 26,1-13 0,3 29 0,1 8 0,-2 19 0,-4 10 0,0 12 1054,-4 6-1054,0 6 28,0 0-28,0 0 0,0 0 0,0 1 0,0-1 0,0 0 0,0 0 0,0 0 0,0 0 0,-3 0 0,2 1 0,-2 3 0,3 1 0,0 9 0,0 1 0,0 9 0,0 2 0,-4 12 0,3-5 0,-4 4 0,5-5 0,0-1 0,0 0 0,-3-4 0,2-3 0,-3-9 0,4-1 0,0-5 0,0-4 0,0-1 0,0-4 0,0 1 0,0-1 0,0 0 0,0 0 0,0-1 0,0 1 0,0 0 0,0 4 0,0 6 0,0 0 0,0 8 0,0-3 0,0 0 0,0 3 0,0-8 0,0 4 0,0 0 0,0-4 0,0 8 0,0-3 0,0 5 0,0-1 0,0 6 0,0-5 0,0 10 0,-4-9 0,3 9 0,-2-9 0,-1 4 0,3-11 0,-6 5 0,6-9 0,-3 4 0,4-5 0,0-4 0,0 3 0,0-7 0,0 3 0,0-3 0,0-1 0,0 0 0,0 0 0,0 1 0,0-7 0,0-11 0,0-7 0,0-10 0,0 1 0,4-1 0,-3 1 0,6 0 0,-6 4 0,3-4 0,-1 9 0,-2-8 0,2 8 0,1-4 0,-4 5 0,7 0 0,-6 4 0,2 1 0,0 6 0,-2 8 0,2 6 0,-3 6 0,0 1 0,0 0 0,0-4 0,0 8 0,0-7 0,0 12 0,0 3 0,0-1 0,0 10 0,0-9 0,0 9 0,0-9 0,0-1 0,0-2 0,0-3 0,0 0 0,0 3 0,0-7 0,0 2 0,0 1 0,0-4 0,-4 4 0,4-5 0,-4-4 0,4 3 0,0-7 0,0 4 0,0-5 0,0 0 0,0 0 0,-3 5 0,2-4 0,-2 7 0,3-3 0,-4 4 0,4 0 0,-4 0 0,4 0 0,0-3 0,-3-2 0,2-4 0,-2 0 0,3 0 0,-3 1 0,3-1 0,-3 0 0,3 0 0,0-1 0,0 1 0,0 0 0,0 1 0,0-1 0,0 0 0,0 0 0,0 1 0,0-1 0,0 0 0,0 0 0,0 1 0,0-1 0,0 0 0,0-6 0,0-17 0,0-4 0,0-13 0,0 6 0,0-4 0,0-2 0,0-6 0,0 1 0,0-1 0,0 1 0,0 5 0,0-4 0,0 14 0,0-3 0,0 10 0,0 3 0,0 2 0,0 10 0,0 8 0,0 2 0,-7 5 0,5-3 0,-4 2 0,6-1 0,-4 3 0,4-3 0,-7 4 0,6 0 0,-2 0 0,3 0 0,0 5 0,0-4 0,0 14 0,0-8 0,0 14 0,0-4 0,-4 5 0,3 1 0,-3-1 0,0-5 0,3-1 0,-2-10 0,3-1 0,0-5 0,0 0 0,-3-4 0,2-1 0,-2 0 0,3-2 0,0 6 0,0-7 0,0 3 0,-3 0 0,2-3 0,-3 8 0,4-8 0,0 7 0,-3-3 0,2 0 0,-2-1 0,3 1 0,0-4 0,-3 7 0,2-7 0,-3 7 0,4-7 0,0 4 0,0-5 0,0 0 0,0 0 0,0 1 0,0-1 0,0 0 0,0 0 0,0-1 0,0 1 0,0 0 0,0 0 0,0 0 0,0 0 0,0 0 0,0 4 0,0-3 0,0 3 0,0 1 0,0-4 0,0 3 0,0 0 0,0-3 0,0 4 0,0-1 0,0-3 0,0 3 0,0-4 0,0 1 0,0-1 0,0 0 0,0 1 0,0-1 0,0 0 0,0 0 0,0 0 0,0 0 0,0 0 0,0 0 0,0 1 0,0-2 0,0 1 0,3-3 0,1-1 0,2-3 0,0 0 0,-2-3 0,1 2 0,-4-6 0,5 3 0,-2-3 0,0 0 0,2 0 0,-3-1 0,4 1 0,-3 0 0,2 0 0,-2-1 0,3-3 0,-3 3 0,2-7 0,-5 7 0,6-7 0,-6 2 0,2-3 0,-3 0 0,0-4 0,0 2 0,0-7 0,0 8 0,0-4 0,0 5 0,0 0 0,0 4 0,0-3 0,0 3 0,0-5 0,0 1 0,0 0 0,0 0 0,0 0 0,0 0 0,0 0 0,0 0 0,0 0 0,3 0 0,-2 4 0,2 1 0,-3-1 0,0 4 0,0-3 0,0 4 0,0 0 0,0 0 0,0 0 0,0-4 0,0 3 0,0-7 0,0 2 0,0-3 0,0 0 0,0 0 0,0 0 0,0 0 0,0 0 0,0-5 0,0 4 0,-3-4 0,2 5 0,-2 0 0,3 4 0,0-3 0,0 7 0,0-3 0,0 4 0,0 0 0,0 0 0,0 0 0,0-5 0,0 0 0,0-4 0,0-10 0,0 3 0,0-14 0,0-9 0,0 5 0,0-31 0,0 29 0,0-28 0,0 23 0,0-10 0,0 6 0,4 6 0,-3 7 0,7 2 0,-7 9 0,6-4 0,-6 10 0,3-3 0,-4 8 0,3-4 0,-2 5 0,3 0 0,-4 0 0,0 0 0,0 3 0,0 2 0,0 0 0,0 3 0,0-3 0,0 3 0,0 1 0,0 0 0,0 0 0,0-5 0,0 0 0,0 0 0,0-3 0,0 3 0,0-4 0,0 0 0,0 0 0,0 0 0,0-12 0,0 13 0,0-12 0,0 19 0,0-4 0,0 5 0,0 0 0,0 0 0,0-1 0,0 1 0,0 0 0,0 0 0,3 0 0,-3 0 0,3-4 0,-3 3 0,0-2 0,0 3 0,0 0 0,0 0 0,0-1 0,0 1 0,0 0 0,0 0 0,0-1 0,3 1 0,-2 0 0,2 0 0,0-1 0,-2-3 0,5 3 0,-2-7 0,0 7 0,2-7 0,-5 6 0,6-2 0,-7 0 0,3 3 0,0-3 0,-2 3 0,5 4 0,-5-2 0,2 2 0,-3-3 0,0-1 0,3 1 0,-3 0 0,3 0 0,-3 0 0,0 0 0,0 0 0,0-1 0,0-3 0,0 3 0,0-3 0,0 3 0,0 1 0,0-4 0,3 3 0,-2-7 0,2 2 0,-3-3 0,0 0 0,0 0 0,3 4 0,-2 1 0,2 4 0,-3-1 0,0 1 0,0-3 0,3 2 0,-3-3 0,3 5 0,0 2 0,-2 4 0,2 4 0,-3 3 0,0 0 0,0 0 0,0 0 0,0 1 0,0 3 0,0-3 0,0 7 0,0-3 0,0 9 0,0-4 0,0 9 0,0-5 0,0 6 0,-4-1 0,3 1 0,-6-5 0,6 3 0,-2-3 0,3 0 0,0-2 0,0 1 0,0-4 0,0 4 0,0 0 0,0-4 0,0 3 0,0 1 0,0-4 0,0 4 0,0-9 0,0-1 0,0-3 0,0-1 0,0 0 0,0 0 0,0 1 0,0-1 0,0 0 0,0-1 0,0 1 0,0 0 0,0 1 0,0 3 0,3 1 0,-2 4 0,3 0 0,-4 0 0,0-4 0,3 0 0,-3-5 0,3 0 0,-3 0 0,3-3 0,1 0 0,2-4 0,-3-8 0,4-5 0,-6-9 0,2-4 0,1-6 0,-3 4 0,3-9 0,-4 9 0,0-9 0,4 10 0,-3-5 0,2 10 0,-3-3 0,0 8 0,0 0 0,0 6 0,0 3 0,0 1 0,0 0 0,0 0 0,3 3 0,-2-2 0,2 2 0,-3-3 0,3 3 0,-2-2 0,2 2 0,-1 0 0,-1-2 0,2 2 0,-3-3 0,0 0 0,0-1 0,3 1 0,-2 0 0,2 0 0,0-5 0,1 4 0,0-3 0,2 4 0,-5-4 0,5 2 0,-5-2 0,2 4 0,0 0 0,-3-1 0,3 1 0,0 0 0,-2 3 0,2 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30T01:13:38.864"/>
    </inkml:context>
    <inkml:brush xml:id="br0">
      <inkml:brushProperty name="width" value="0.1" units="cm"/>
      <inkml:brushProperty name="height" value="0.1" units="cm"/>
      <inkml:brushProperty name="color" value="#E8E8F0"/>
    </inkml:brush>
  </inkml:definitions>
  <inkml:trace contextRef="#ctx0" brushRef="#br0">47 228 24575,'0'7'0,"0"-1"0,0-3 0,0 0 0,0 1 0,0 3 0,0-1 0,0 6 0,0 0 0,0 1 0,0 2 0,0-5 0,1 0 0,1-3 0,2-1 0,-3-1 0,1-2 0,-1 1 0,1-2 0,1-1 0,0-1 0,0 0 0,0 0 0,0 2 0,0-1 0,0 7 0,2-2 0,-1 6 0,3-4 0,-2 0 0,1-1 0,-1-3 0,-2 1 0,0-2 0,0-1 0,0 0 0,0-2 0,-1-3 0,1-1 0,-3-3 0,2-1 0,-2-2 0,0 2 0,0-3 0,0 3 0,0-2 0,0 3 0,1 1 0,0 1 0,0 0 0,-1 1 0,0-1 0,0-1 0,0 3 0,0-4 0,0 3 0,0-3 0,0 1 0,0-1 0,0-1 0,0 1 0,0 1 0,0-1 0,0 3 0,0-1 0,0 2 0,0-1 0,0 1 0,0 0 0,0 0 0,0-1 0,0 1 0,0 0 0,-1 1 0,0-1 0,-2 1 0,2-1 0,-2 0 0,0 1 0,0-1 0,0 3 0,1-3 0,-1 2 0,1 0 0,1-1 0,-2 2 0,1-3 0,-1 1 0,0 0 0,0 1 0,0 1 0,0 0 0,-1 0 0,0 0 0,0 0 0,-1 0 0,0 0 0,0 0 0,-2 0 0,0 0 0,0 0 0,0 0 0,0 0 0,2 0 0,-1 1 0,2 0 0,-1 0 0,2-1 0,1 2 0,0-2 0,0 2 0,3-8 0,0 3 0,3-5 0,0 5 0,-1 0 0,2-1 0,0 0 0,2 1 0,0-1 0,0 0 0,0 1 0,0-1 0,-1 2 0,1-2 0,-1 4 0,0-2 0,-2 2 0,2 0 0,-2 0 0,1 0 0,-1 0 0,0 0 0,3 0 0,-4 0 0,2 0 0,-2 0 0,0 0 0,0 0 0,0 0 0,1 0 0,-1 0 0,0 0 0,0 0 0,0 0 0,0 0 0,0 0 0,0 0 0,0 0 0,-1 2 0,-6-1 0,-1 1 0,-4-1 0,2-1 0,-2 0 0,1 0 0,-2 0 0,-3 0 0,3 0 0,-2 0 0,7 0 0,-2 0 0,3 0 0,0 0 0,1 0 0,1-1 0,1-2 0,1-1 0,0 0 0,0-2 0,0 3 0,0-3 0,0 3 0,0 0 0,0-1 0,0 1 0,1 1 0,2 1 0,-1 0 0,2 0 0,-4-1 0,1 0 0,-1-1 0,0 0 0,0-1 0,0 1 0,2 2 0,-2-2 0,3 1 0,-2 0 0,1-1 0,-1 2 0,-1-2 0,0-1 0,0 1 0,0 0 0,1 0 0,0 0 0,1 1 0,0 0 0,1 2 0,0 0 0,0 0 0,-1 0 0,1 0 0,0 0 0,-1-2 0,-1 0 0,1-1 0,-1 1 0,2 2 0,0 0 0,0 0 0,0 0 0,0 0 0,0 0 0,1 0 0,-1 0 0,0 0 0,0 0 0,0 0 0,2 0 0,-2 0 0,2 0 0,-2-1 0,1 0 0,-1 0 0,0 1 0,0 0 0,0 0 0,0 0 0,0 0 0,0 0 0,0 0 0,0 0 0,0 0 0,0 0 0,0 0 0,-11 0 0,4 0 0,-10 0 0,6 0 0,-3 0 0,4 0 0,-2 0 0,4 0 0,0 0 0,2 0 0,0 0 0,-1 0 0,1 0 0,0 0 0,2-3 0,-1 1 0,5-1 0,-1 0 0,5 3 0,-4-3 0,4 2 0,-4-2 0,4 3 0,-4-3 0,4 3 0,-4-2 0,2 1 0,0 0 0,-1 0 0,2 1 0,-2 0 0,0 0 0,0 0 0,0 0 0,0 0 0,1 0 0,-2 0 0,0 0 0,0 0 0,0 0 0,0 0 0,1 0 0,-3 1 0,-2 2 0,-1-1 0,-5 3 0,4-5 0,-4 2 0,2 0 0,-2-2 0,2 2 0,-2-2 0,4 0 0,-4 0 0,4 0 0,-2 0 0,2 0 0,0 0 0,0 0 0,0 0 0,1-2 0,1-1 0,1 0 0,0-2 0,0 2 0,0 0 0,0-1 0,0 1 0,0 0 0,1 1 0,2 1 0,0 1 0,2 0 0,-2 0 0,0 0 0,0 0 0,0 0 0,0 0 0,0 0 0,0 0 0,0 0 0,0 0 0,0 0 0,0 0 0,0 0 0,0 0 0,0 0 0,0 0 0,0 0 0,0 0 0,-1 1 0,0 0 0,0 0 0,1-1 0,-12 0 0,5 0 0,-8 0 0,5 2 0,4-2 0,-4 2 0,3-2 0,0 0 0,0 0 0,1 0 0,0 0 0,0 0 0,0 0 0,0 0 0,0 0 0,0 0 0,0 0 0,0 0 0,0 0 0,0 0 0,0 0 0,0 0 0,0 0 0,0 0 0,0 0 0,9 0 0,-4 0 0,8 0 0,-7 0 0,0 0 0,0 0 0,0 0 0,0 0 0,0 0 0,0 0 0,0 0 0,0 0 0,0 0 0,0 0 0,0 0 0,0 0 0,-1 1 0,0 1 0,0 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30T01:13:38.865"/>
    </inkml:context>
    <inkml:brush xml:id="br0">
      <inkml:brushProperty name="width" value="0.1" units="cm"/>
      <inkml:brushProperty name="height" value="0.1" units="cm"/>
      <inkml:brushProperty name="color" value="#E8E8F0"/>
    </inkml:brush>
  </inkml:definitions>
  <inkml:trace contextRef="#ctx0" brushRef="#br0">201 812 24575,'-3'7'0,"1"1"0,-2-3 0,0-2 0,1 2 0,-1-2 0,1 0 0,0 1 0,1-1 0,-1-1 0,0-1 0,1-1 0,-1 0 0,2-4 0,-2-2 0,3-6 0,-2-1 0,2-2 0,0 2 0,0-1 0,0 5 0,0-1 0,2 5 0,-1 1 0,2 2 0,2 1 0,2 1 0,3 5 0,5 8 0,0 11 0,5 10 0,-4-5 0,-1 5 0,-3-9 0,-1 4 0,-2-6 0,-1 2 0,-4-4 0,-3-3 0,-9-4 0,-4-3 0,-12-2 0,6-1 0,-17 1 0,15-4 0,-12 2 0,10-3 0,-2-1 0,2-1 0,0-2 0,6-2 0,1-4 0,1-6 0,4-5 0,0-6 0,6-4 0,2 6 0,2-7 0,2 0 0,3 5 0,5-4 0,3 13 0,0 2 0,1 4 0,-4 3 0,4 3 0,-2 1 0,0 1 0,1 0 0,-1 0 0,0 0 0,0 5 0,-4-1 0,0 4 0,-2-2 0,-2-1 0,1 1 0,-3-3 0,0 3 0,-1-3 0,-1 3 0,-3-1 0,-1 0 0,-6 1 0,-5-1 0,1 0 0,-2-1 0,2 0 0,2-2 0,-2-1 0,6-1 0,-3-3 0,7-6 0,0-6 0,4-11 0,0 7 0,0-6 0,5 7 0,-1 0 0,7 2 0,-1 5 0,1 4 0,0 3 0,-3 3 0,1 1 0,-2 0 0,1 6 0,-2 0 0,1 16 0,-2-10 0,-2 7 0,-1-8 0,-2-1 0,0-2 0,-2 0 0,-2-1 0,-3-2 0,-4 0 0,-1-3 0,-2 0 0,0-2 0,-2-6 0,6-2 0,-4-6 0,10-3 0,-4-2 0,6-1 0,1 0 0,1 2 0,0 2 0,1 6 0,4 1 0,1 6 0,4 0 0,-1 3 0,3 0 0,-5 4 0,5 9 0,-5 6 0,0 2 0,-1 13 0,-4-13 0,0 11 0,-2-16 0,0-1 0,-4-6 0,-2-3 0,-5-1 0,-1-3 0,0 0 0,-4-5 0,7-5 0,-8-10 0,10 2 0,-3-7 0,9 5 0,-1-3 0,2 4 0,0-1 0,2 7 0,5 0 0,4 6 0,5 1 0,6 3 0,-6 1 0,9 2 0,-8 8 0,3 5 0,-3 9 0,-3 0 0,-4 12 0,-3-7 0,-4 6 0,-3-11 0,0-1 0,-1-7 0,-4-1 0,-2-8 0,-3 0 0,2-5 0,-1 0 0,2-4 0,-1-7 0,3-4 0,1-13 0,3-4 0,1-7 0,0-2 0,8 1 0,1 9 0,10 2 0,6 3 0,-8 10 0,10-2 0,-13 15 0,9-1 0,-10 4 0,2 7 0,-10 2 0,-1 8 0,-4 9 0,-2-6 0,-5 9 0,-3-17 0,-6 2 0,0-7 0,-1-1 0,0-3 0,1-1 0,2-2 0,2 0 0,1-2 0,3-1 0,3-4 0,2-2 0,3-4 0,0 1 0,0 0 0,3 1 0,6-2 0,2 7 0,5-1 0,2 5 0,-4 1 0,2 5 0,-5 5 0,-4 3 0,0 4 0,-3-3 0,-3-2 0,1-3 0,-2 0 0,-4-4 0,-4-1 0,-14-4 0,7-2 0,-10-7 0,14-3 0,-6-10 0,5-1 0,0-5 0,8 6 0,0-4 0,4 4 0,-2-3 0,2 1 0,0 7 0,2 2 0,2 6 0,3 2 0,1 4 0,1 0 0,-3 2 0,2 0 0,-2 2 0,-2 3 0,1 2 0,-2 3 0,-1 3 0,-1 0 0,-1-1 0,-6 6 0,1-8 0,-7 4 0,3-9 0,1 0 0,-1-3 0,3-1 0,-2-4 0,5-6 0,0-3 0,3-5 0,0-1 0,0 3 0,3-1 0,4 3 0,4 4 0,4-1 0,-1 6 0,-1 1 0,1 3 0,-2 0 0,-2 0 0,-4 0 0,-1 4 0,-2 0 0,-2 8 0,1-4 0,-5 4 0,-2-5 0,-5 0 0,-9-2 0,4-3 0,-5-1 0,8-2 0,-3-9 0,9 1 0,-3-11 0,7-4 0,0-1 0,-1 0 0,3 0 0,4 11 0,1-6 0,6 6 0,2 2 0,2 5 0,-1 4 0,0 3 0,-2 0 0,-2 2 0,-4 2 0,-2 4 0,0 2 0,-3 0 0,1-1 0,-2-1 0,-2-2 0,-4-1 0,-1 0 0,-7-1 0,-2-2 0,1-1 0,-1-1 0,6-1 0,2-4 0,3-2 0,1-4 0,2-1 0,1 1 0,1-1 0,0 3 0,4 1 0,3 4 0,10 1 0,-2 3 0,4 0 0,-3 0 0,-2 0 0,2 4 0,-4 0 0,-2 2 0,-4 3 0,-1-3 0,-4 3 0,1-3 0,-4 0 0,-2 1 0,-7 0 0,-4-1 0,-3-1 0,-1-2 0,2-2 0,-8-2 0,8-9 0,-2-3 0,11-6 0,4-1 0,4 0 0,0 1 0,0-1 0,0 7 0,3 3 0,2 4 0,5 4 0,0 2 0,0 0 0,-3 0 0,-1 1 0,-1 2 0,-1 4 0,-1 0 0,-1 2 0,-1-2 0,-1 3 0,-1-1 0,-2-1 0,-4 0 0,-1-2 0,-1-1 0,-1-2 0,0-1 0,1-1 0,-1-2 0,2-6 0,-1-8 0,3-6 0,2-3 0,2-1 0,2 1 0,0-2 0,0 2 0,0 2 0,4 4 0,1 2 0,4 5 0,2 4 0,0 3 0,2 2 0,-1 2 0,2 0 0,0 0 0,-2 2 0,-2 3 0,-2 0 0,-3 2 0,-1-1 0,-2-1 0,0 1 0,-1 0 0,-1 0 0,0 1 0,-4 1 0,-2-1 0,-4 1 0,1-2 0,-1-2 0,1 1 0,-3-3 0,2-1 0,0-1 0,3 0 0,1-2 0,0-4 0,2-2 0,1-3 0,3 1 0,0-5 0,0 4 0,5-5 0,2 7 0,8 1 0,2 5 0,4 1 0,-1 2 0,1 0 0,-6 5 0,0 3 0,-5 8 0,2 1 0,-4-2 0,-2-2 0,-2-3 0,-3 1 0,1-3 0,-2-1 0,-5-3 0,-2 0 0,-9-2 0,-2-1 0,1-1 0,-6-4 0,13-1 0,-11-8 0,9 0 0,1-3 0,0-2 0,4 2 0,3-1 0,1 2 0,3 0 0,0 2 0,0 3 0,0 1 0,0 3 0,0 1 0,1 2 0,0 2 0,2 1 0,0 0 0,-1 0 0,2 1 0,-1 3 0,2 1 0,-3 1 0,1 0 0,0-1 0,-1 1 0,-1-2 0,-1 1 0,0 0 0,0-3 0,-5-10 0,2 2 0,-4-10 0,4 5 0,0 3 0,1-2 0,1 5 0,1-3 0,0 5 0,0-2 0,0 2 0,0 1 0,0-1 0,0 0 0,0 0 0,1 1 0,1-1 0,0 0 0,2 0 0,0-1 0,1 0 0,-2 0 0,3 2 0,-3-1 0,1 3 0,-2-1 0,1 1 0,0 0 0,-1 0 0,1 0 0,0 0 0,-1 0 0,1 0 0,-1 0 0,1 0 0,-1 0 0,1 0 0,0 0 0,-1 0 0,0-4 0,-1 0 0,-1-3 0,-2-1 0,1 1 0,-4-1 0,1 0 0,-1 3 0,1-3 0,1 5 0,0-2 0,1 2 0,0 1 0,0 0 0,1 0 0,0-1 0,0 0 0,1-3 0,-3 3 0,3-3 0,-1 3 0,0-1 0,1 1 0,-2 0 0,2 0 0,-1 1 0,-1 0 0,0 1 0,-1-1 0,1 0 0,0 1 0,-1 0 0,1 1 0,-1 0 0,1 0 0,0 1 0,0 1 0,0-1 0,2-5 0,-1 1 0,1-4 0,0 6 0,-4 7 0,3-2 0,-2 3 0,3-4 0,0 0 0,0 0 0,0-1 0,0 1 0,0 0 0,0 0 0,0 0 0,0 0 0,0-1 0,0 1 0,0 2 0,0-2 0,0 1 0,0-1 0,0 0 0,0 0 0,0 0 0,0-1 0,0 1 0,0 0 0,0 0 0,0-1 0,0 1 0,0 0 0,0-1 0,0 1 0,0 0 0,0 0 0,0-11 0,0 4 0,0-9 0,0 6 0,0 1 0,0 1 0,0 0 0,0 1 0,0 0 0,0 1 0,0 0 0,0 1 0,0-1 0,0 0 0,0 1 0,0-1 0,0 0 0,0 1 0,0-1 0,0 0 0,0 1 0,0-1 0,0 1 0,0-1 0,0 0 0,0 1 0,2 0 0,0 1 0,2 1 0,-2 0 0,0 2 0,1-1 0,-1 1 0,2 0 0,-2-1 0,1 1 0,0 0 0,-1-1 0,1 0 0,-2 1 0,2-2 0,-2 2 0,2-1 0,-1 0 0,1-1 0,-1 1 0,0 0 0,0 1 0,-2 1 0,1-1 0,0 2 0,0-1 0,1-2 0,0 0 0,1-1 0,1 0 0,-2 0 0,0 0 0,1 0 0,-1 0 0,0-3 0,-8 6 0,3-6 0,-5 7 0,5-4 0,1 0 0,-1 0 0,9 0 0,-4 0 0,7 0 0,-6 0 0,-1 0 0,1 0 0,-1 0 0,1 0 0,-1 0 0,1 0 0,-1 0 0,1 0 0,-1 0 0,-9-1 0,7-1 0,-10 0 0,11 1 0,7 4 0,-4-3 0,3 3 0,-6-5 0,-10-1 0,6 0 0,-6 0 0,6 0 0,1 3 0,-1-1 0,0 1 0,1-1 0,-1 0 0,1 0 0,-1 1 0,1 0 0,7 4 0,-3-2 0,7 5 0,-7-4 0,1 1 0,0-1 0,-1 0 0,0 0 0,-1 0 0,-1 0 0,1-2 0,-1 3 0,3-4 0,-3 4 0,1-1 0,-1 0 0,0 1 0,0-2 0,0 1 0,0 0 0,0 1 0,-1 0 0,-1 1 0,-1 0 0,2 2 0,-2-1 0,3 2 0,-2-1 0,2 3 0,-1-4 0,1 2 0,-1 0 0,1-1 0,0 1 0,0-3 0,0 1 0,0-1 0,0-1 0,0 4 0,0-3 0,0 3 0,0 0 0,0-1 0,0 1 0,0-1 0,0-1 0,0 0 0,0-1 0,0-1 0,0 1 0,0-2 0,0 1 0,0 1 0,0-2 0,0 3 0,0-3 0,0 4 0,0-3 0,0 1 0,0-2 0,0 0 0,0-12 0,0 5 0,0-12 0,1 8 0,-1-1 0,2 1 0,-2 2 0,1 0 0,-1 1 0,2 0 0,-2 3 0,0-1 0,0 0 0,0 0 0,0 1 0,0-1 0,0 1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30T01:13:38.866"/>
    </inkml:context>
    <inkml:brush xml:id="br0">
      <inkml:brushProperty name="width" value="0.1" units="cm"/>
      <inkml:brushProperty name="height" value="0.1" units="cm"/>
      <inkml:brushProperty name="color" value="#E8E8F0"/>
    </inkml:brush>
  </inkml:definitions>
  <inkml:trace contextRef="#ctx0" brushRef="#br0">99 3 24575,'10'0'0,"4"2"0,-3 0 0,7 3 0,-5 3 0,3-1 0,5 8 0,-9-10 0,4 8 0,-10-10 0,-2 1 0,2-1 0,-2 1 0,1-1 0,0 0 0,0 0 0,-1 0 0,2 0 0,-3 0 0,1-2 0,-2 2 0,1-3 0,-1 1 0,1-1 0,0 0 0,-1 0 0,1 0 0,-2-2 0,0 0 0,-2-2 0,-2 0 0,-3 0 0,0 0 0,-4 0 0,2 3 0,0-2 0,-1 1 0,3 0 0,-3-1 0,1 1 0,0 0 0,-1-1 0,1 1 0,-2-1 0,0-1 0,1 1 0,-1-1 0,1 1 0,1 0 0,0 1 0,2-1 0,2 1 0,-2 1 0,3-2 0,-1 3 0,2-2 0,-1 1 0,1 1 0,-1-1 0,1 1 0,-1-1 0,0 0 0,1 0 0,-1 0 0,-1 0 0,1-1 0,-2 2 0,2-3 0,-3 3 0,3-3 0,-1 3 0,1-1 0,1-1 0,-1 2 0,1-1 0,9 2 0,-3 1 0,8 0 0,-5 1 0,0-3 0,0 3 0,1-1 0,0 1 0,1 1 0,1-1 0,0 0 0,1 1 0,-1-1 0,4 3 0,-2-2 0,0 1 0,-1-1 0,-3-1 0,0 0 0,-2 0 0,-2 0 0,0-1 0,-1 1 0,-1-3 0,1 1 0,0-1 0,-1 1 0,1 0 0,-1 1 0,1-2 0,-1 3 0,1-3 0,0 3 0,-1-3 0,1 3 0,1-3 0,0 3 0,2-2 0,2 3 0,-2-1 0,2 0 0,-3-1 0,1 1 0,-1-2 0,0 1 0,-2-1 0,1 0 0,-1 0 0,0 1 0,-1-1 0,1 0 0,-1-1 0,1 0 0,0 0 0,-13 0 0,6 0 0,-13 0 0,8 0 0,-2 0 0,1 0 0,1 0 0,1 0 0,-1 0 0,2 0 0,-2 0 0,3 0 0,-2 0 0,4 0 0,-2-2 0,2 1 0,-1-1 0,1-1 0,0 2 0,1-1 0,-1-1 0,2 3 0,-1-3 0,0 2 0,1-1 0,-1 0 0,1 2 0,-1-3 0,1 3 0,-1-1 0,0 1 0,1 0 0,-1-2 0,1 2 0,-1-1 0,0 1 0,1 0 0,-1 0 0,0 0 0,1 0 0,-1 0 0,0-1 0,1 0 0,-1-1 0,1 2 0,-1-2 0,0 1 0,1 1 0,-1-1 0,2-1 0,-2 2 0,2-2 0,-2 1 0,1 0 0,-1 0 0,1-1 0,-1 1 0,2-2 0,-2 3 0,2-1 0,-2 0 0,1 0 0,0-1 0,0 1 0,0 0 0,0 0 0,-1-1 0,1 1 0,0-1 0,0 1 0,-1-1 0,1 2 0,-2-3 0,1 3 0,1-1 0,-1-1 0,1 2 0,-1-1 0,2 0 0,-3 0 0,2-1 0,-1 2 0,0-2 0,1 1 0,-1 1 0,1-1 0,-1 0 0,1 0 0,-1 0 0,1 1 0,-1-1 0,-1 1 0,0-2 0,-2 1 0,2 1 0,-2-2 0,3 2 0,-1 0 0,1 0 0,1-1 0,8 1 0,-4-2 0,9 2 0,-8 0 0,1 0 0,-1 0 0,0 0 0,-1 2 0,1-2 0,0 1 0,-1-1 0,1 2 0,0-2 0,-1 1 0,1-1 0,-1 0 0,1 1 0,0 0 0,-1 0 0,1-1 0,0 0 0,-1 1 0,1-1 0,-1 2 0,1-2 0,-1 0 0,1 0 0,-2 2 0,0 0 0,-1 1 0,0 0 0,0 0 0,0-1 0,0 1 0,0-1 0,0 1 0,0 0 0,0-1 0,0 1 0,0-1 0,0 1 0,0 0 0,0-1 0,0 1 0,-2-2 0,8-2 0,-6-1 0,7 0 0,-5 1 0,-1-1 0,3 2 0,-3-1 0,3 1 0,-2 0 0,1 0 0,-1 0 0,1 0 0,-1 0 0,1 0 0,-1 0 0,1 0 0,-1 0 0,1 0 0,-1 0 0,1 0 0,-1 0 0,1 0 0,-1 0 0,1 0 0,-1 0 0,1 0 0,-1 0 0,1 0 0,-1 0 0,1 0 0,-1 0 0,1 0 0,-1 0 0,1 0 0,0 0 0,-1 0 0,0 0 0,1 0 0,-1 0 0,1 0 0,-1 0 0,1 0 0,0 0 0,-1 0 0,1 1 0,-1-1 0,1 2 0,0-2 0,-1 1 0,1-1 0,-1 1 0,1 1 0,0-2 0,1 1 0,-1-1 0,1 0 0,-2 0 0,1 0 0,3 0 0,0 0 0,4 0 0,1 0 0,4 0 0,-7 0 0,0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30T01:13:38.86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 24575,'0'0'0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30T01:13:38.86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9 24575,'47'0'0,"-30"0"0,24 0 0,-26 0 0,-10 0 0,7-1 0,-16-1 0,4 0 0,4 1 0,1 1 0,2 0 0,-4 0 0,0 0 0,-1 0 0,3 0 0,-2 0 0,1 0 0,-1 0 0,-2-1 0,0-1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8A1C54-2D0D-48EB-888A-9786B070F533}" type="datetimeFigureOut">
              <a:rPr lang="ko-KR" altLang="en-US" smtClean="0"/>
              <a:t>2022. 7. 11.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02C913-610E-4BF0-B55F-9CE65BBA65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9765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02C913-610E-4BF0-B55F-9CE65BBA65D1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58114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1920" y="207747"/>
            <a:ext cx="11368160" cy="762163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20" name="모서리가 둥근 직사각형 19"/>
          <p:cNvSpPr/>
          <p:nvPr userDrawn="1"/>
        </p:nvSpPr>
        <p:spPr>
          <a:xfrm>
            <a:off x="411920" y="207747"/>
            <a:ext cx="11368160" cy="762163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0"/>
          </p:nvPr>
        </p:nvSpPr>
        <p:spPr>
          <a:xfrm>
            <a:off x="411163" y="1152525"/>
            <a:ext cx="11369675" cy="505777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8198505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1223120"/>
            <a:ext cx="12192000" cy="2387600"/>
          </a:xfrm>
        </p:spPr>
        <p:txBody>
          <a:bodyPr anchor="ctr"/>
          <a:lstStyle>
            <a:lvl1pPr algn="ctr">
              <a:defRPr sz="6000" b="0">
                <a:latin typeface="+mj-ea"/>
                <a:ea typeface="+mj-ea"/>
                <a:cs typeface="함초롬돋움" panose="020B0604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-2" y="3794871"/>
            <a:ext cx="12192001" cy="1655762"/>
          </a:xfrm>
        </p:spPr>
        <p:txBody>
          <a:bodyPr anchor="ctr"/>
          <a:lstStyle>
            <a:lvl1pPr marL="0" indent="0" algn="ctr">
              <a:buNone/>
              <a:defRPr sz="2400">
                <a:latin typeface="+mn-ea"/>
                <a:ea typeface="+mn-ea"/>
                <a:cs typeface="함초롬돋움" panose="020B0604000101010101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96" y="6195047"/>
            <a:ext cx="3026852" cy="64278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0202" y="6215220"/>
            <a:ext cx="1311798" cy="642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2633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>
            <a:cxnSpLocks/>
          </p:cNvCxnSpPr>
          <p:nvPr userDrawn="1"/>
        </p:nvCxnSpPr>
        <p:spPr>
          <a:xfrm>
            <a:off x="4863597" y="2208981"/>
            <a:ext cx="1994074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1055592" y="1691017"/>
            <a:ext cx="10071852" cy="718952"/>
          </a:xfrm>
          <a:ln w="28575"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800" b="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70" name="텍스트 개체 틀 4"/>
          <p:cNvSpPr>
            <a:spLocks noGrp="1"/>
          </p:cNvSpPr>
          <p:nvPr>
            <p:ph type="body" sz="quarter" idx="25" hasCustomPrompt="1"/>
          </p:nvPr>
        </p:nvSpPr>
        <p:spPr>
          <a:xfrm>
            <a:off x="1055592" y="2606858"/>
            <a:ext cx="10071850" cy="718952"/>
          </a:xfrm>
          <a:ln w="28575"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800" b="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76" name="텍스트 개체 틀 4"/>
          <p:cNvSpPr>
            <a:spLocks noGrp="1"/>
          </p:cNvSpPr>
          <p:nvPr>
            <p:ph type="body" sz="quarter" idx="27" hasCustomPrompt="1"/>
          </p:nvPr>
        </p:nvSpPr>
        <p:spPr>
          <a:xfrm>
            <a:off x="1055592" y="3526039"/>
            <a:ext cx="10071850" cy="718952"/>
          </a:xfrm>
          <a:ln w="28575"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800" b="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79" name="텍스트 개체 틀 4"/>
          <p:cNvSpPr>
            <a:spLocks noGrp="1"/>
          </p:cNvSpPr>
          <p:nvPr>
            <p:ph type="body" sz="quarter" idx="29" hasCustomPrompt="1"/>
          </p:nvPr>
        </p:nvSpPr>
        <p:spPr>
          <a:xfrm>
            <a:off x="1055593" y="4441880"/>
            <a:ext cx="10071849" cy="718952"/>
          </a:xfrm>
          <a:ln w="28575"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800" b="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11" name="모서리가 둥근 직사각형 19">
            <a:extLst>
              <a:ext uri="{FF2B5EF4-FFF2-40B4-BE49-F238E27FC236}">
                <a16:creationId xmlns:a16="http://schemas.microsoft.com/office/drawing/2014/main" id="{9A1001AF-7C71-4701-94B0-3772F84D3418}"/>
              </a:ext>
            </a:extLst>
          </p:cNvPr>
          <p:cNvSpPr/>
          <p:nvPr userDrawn="1"/>
        </p:nvSpPr>
        <p:spPr>
          <a:xfrm>
            <a:off x="1064556" y="1691018"/>
            <a:ext cx="10062886" cy="715612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9">
            <a:extLst>
              <a:ext uri="{FF2B5EF4-FFF2-40B4-BE49-F238E27FC236}">
                <a16:creationId xmlns:a16="http://schemas.microsoft.com/office/drawing/2014/main" id="{D9E18A4C-9D39-4312-9D41-EA0FA0703DAD}"/>
              </a:ext>
            </a:extLst>
          </p:cNvPr>
          <p:cNvSpPr/>
          <p:nvPr userDrawn="1"/>
        </p:nvSpPr>
        <p:spPr>
          <a:xfrm>
            <a:off x="1064556" y="2603620"/>
            <a:ext cx="10062886" cy="715612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9">
            <a:extLst>
              <a:ext uri="{FF2B5EF4-FFF2-40B4-BE49-F238E27FC236}">
                <a16:creationId xmlns:a16="http://schemas.microsoft.com/office/drawing/2014/main" id="{DD43020D-DDFD-4ED7-A112-51545002358E}"/>
              </a:ext>
            </a:extLst>
          </p:cNvPr>
          <p:cNvSpPr/>
          <p:nvPr userDrawn="1"/>
        </p:nvSpPr>
        <p:spPr>
          <a:xfrm>
            <a:off x="1064556" y="3532617"/>
            <a:ext cx="10062886" cy="715612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9">
            <a:extLst>
              <a:ext uri="{FF2B5EF4-FFF2-40B4-BE49-F238E27FC236}">
                <a16:creationId xmlns:a16="http://schemas.microsoft.com/office/drawing/2014/main" id="{7B5C337D-B310-4C62-8229-6DD25DC8C899}"/>
              </a:ext>
            </a:extLst>
          </p:cNvPr>
          <p:cNvSpPr/>
          <p:nvPr userDrawn="1"/>
        </p:nvSpPr>
        <p:spPr>
          <a:xfrm>
            <a:off x="1064556" y="4445220"/>
            <a:ext cx="10062886" cy="715612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91475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종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 userDrawn="1"/>
        </p:nvSpPr>
        <p:spPr>
          <a:xfrm>
            <a:off x="0" y="2767280"/>
            <a:ext cx="1219199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8000" dirty="0">
                <a:latin typeface="+mj-lt"/>
              </a:rPr>
              <a:t>Q &amp; A</a:t>
            </a:r>
            <a:endParaRPr lang="ko-KR" altLang="en-US" sz="8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294381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0" name="직사각형 9"/>
          <p:cNvSpPr/>
          <p:nvPr userDrawn="1"/>
        </p:nvSpPr>
        <p:spPr>
          <a:xfrm>
            <a:off x="8623390" y="6412231"/>
            <a:ext cx="356861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fld id="{86B743E8-9D27-4F69-87ED-4623B89CBF9F}" type="slidenum">
              <a:rPr lang="ko-KR" altLang="en-US" sz="2000" smtClean="0">
                <a:solidFill>
                  <a:schemeClr val="tx1"/>
                </a:solidFill>
                <a:latin typeface="+mn-lt"/>
              </a:rPr>
              <a:t>‹#›</a:t>
            </a:fld>
            <a:endParaRPr lang="ko-KR" altLang="en-US" sz="200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069932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8DAAC8-442A-4C15-9819-F07FF5E7315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966651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9" r:id="rId3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13" Type="http://schemas.openxmlformats.org/officeDocument/2006/relationships/customXml" Target="../ink/ink5.xml"/><Relationship Id="rId3" Type="http://schemas.openxmlformats.org/officeDocument/2006/relationships/image" Target="../media/image65.png"/><Relationship Id="rId7" Type="http://schemas.openxmlformats.org/officeDocument/2006/relationships/customXml" Target="../ink/ink2.xml"/><Relationship Id="rId12" Type="http://schemas.openxmlformats.org/officeDocument/2006/relationships/image" Target="../media/image151.png"/><Relationship Id="rId17" Type="http://schemas.openxmlformats.org/officeDocument/2006/relationships/image" Target="../media/image66.png"/><Relationship Id="rId2" Type="http://schemas.openxmlformats.org/officeDocument/2006/relationships/image" Target="../media/image64.png"/><Relationship Id="rId16" Type="http://schemas.openxmlformats.org/officeDocument/2006/relationships/image" Target="../media/image17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1.png"/><Relationship Id="rId11" Type="http://schemas.openxmlformats.org/officeDocument/2006/relationships/customXml" Target="../ink/ink4.xml"/><Relationship Id="rId15" Type="http://schemas.openxmlformats.org/officeDocument/2006/relationships/customXml" Target="../ink/ink6.xml"/><Relationship Id="rId10" Type="http://schemas.openxmlformats.org/officeDocument/2006/relationships/image" Target="../media/image141.png"/><Relationship Id="rId4" Type="http://schemas.openxmlformats.org/officeDocument/2006/relationships/customXml" Target="../ink/ink1.xml"/><Relationship Id="rId9" Type="http://schemas.openxmlformats.org/officeDocument/2006/relationships/customXml" Target="../ink/ink3.xml"/><Relationship Id="rId14" Type="http://schemas.openxmlformats.org/officeDocument/2006/relationships/image" Target="../media/image16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1.png"/><Relationship Id="rId4" Type="http://schemas.openxmlformats.org/officeDocument/2006/relationships/image" Target="../media/image8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7" Type="http://schemas.openxmlformats.org/officeDocument/2006/relationships/image" Target="../media/image74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13" Type="http://schemas.openxmlformats.org/officeDocument/2006/relationships/image" Target="../media/image101.png"/><Relationship Id="rId3" Type="http://schemas.openxmlformats.org/officeDocument/2006/relationships/image" Target="../media/image90.png"/><Relationship Id="rId7" Type="http://schemas.openxmlformats.org/officeDocument/2006/relationships/image" Target="../media/image93.png"/><Relationship Id="rId12" Type="http://schemas.openxmlformats.org/officeDocument/2006/relationships/image" Target="../media/image100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2.png"/><Relationship Id="rId11" Type="http://schemas.openxmlformats.org/officeDocument/2006/relationships/image" Target="../media/image99.png"/><Relationship Id="rId5" Type="http://schemas.openxmlformats.org/officeDocument/2006/relationships/image" Target="../media/image92.png"/><Relationship Id="rId10" Type="http://schemas.openxmlformats.org/officeDocument/2006/relationships/image" Target="../media/image97.png"/><Relationship Id="rId4" Type="http://schemas.openxmlformats.org/officeDocument/2006/relationships/image" Target="../media/image91.png"/><Relationship Id="rId9" Type="http://schemas.openxmlformats.org/officeDocument/2006/relationships/image" Target="../media/image9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1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25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2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11" Type="http://schemas.openxmlformats.org/officeDocument/2006/relationships/image" Target="../media/image21.png"/><Relationship Id="rId5" Type="http://schemas.openxmlformats.org/officeDocument/2006/relationships/image" Target="../media/image19.png"/><Relationship Id="rId15" Type="http://schemas.openxmlformats.org/officeDocument/2006/relationships/image" Target="../media/image35.png"/><Relationship Id="rId10" Type="http://schemas.openxmlformats.org/officeDocument/2006/relationships/image" Target="../media/image30.png"/><Relationship Id="rId4" Type="http://schemas.openxmlformats.org/officeDocument/2006/relationships/image" Target="../media/image18.png"/><Relationship Id="rId9" Type="http://schemas.openxmlformats.org/officeDocument/2006/relationships/image" Target="../media/image29.png"/><Relationship Id="rId14" Type="http://schemas.openxmlformats.org/officeDocument/2006/relationships/image" Target="../media/image3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6.png"/><Relationship Id="rId18" Type="http://schemas.openxmlformats.org/officeDocument/2006/relationships/image" Target="../media/image38.png"/><Relationship Id="rId3" Type="http://schemas.openxmlformats.org/officeDocument/2006/relationships/image" Target="../media/image27.png"/><Relationship Id="rId7" Type="http://schemas.openxmlformats.org/officeDocument/2006/relationships/image" Target="../media/image41.png"/><Relationship Id="rId12" Type="http://schemas.openxmlformats.org/officeDocument/2006/relationships/image" Target="../media/image33.png"/><Relationship Id="rId17" Type="http://schemas.openxmlformats.org/officeDocument/2006/relationships/image" Target="../media/image37.png"/><Relationship Id="rId2" Type="http://schemas.openxmlformats.org/officeDocument/2006/relationships/image" Target="../media/image26.png"/><Relationship Id="rId16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11" Type="http://schemas.openxmlformats.org/officeDocument/2006/relationships/image" Target="../media/image44.png"/><Relationship Id="rId5" Type="http://schemas.openxmlformats.org/officeDocument/2006/relationships/image" Target="../media/image39.png"/><Relationship Id="rId15" Type="http://schemas.openxmlformats.org/officeDocument/2006/relationships/image" Target="../media/image48.png"/><Relationship Id="rId10" Type="http://schemas.openxmlformats.org/officeDocument/2006/relationships/image" Target="../media/image32.png"/><Relationship Id="rId4" Type="http://schemas.openxmlformats.org/officeDocument/2006/relationships/image" Target="../media/image31.png"/><Relationship Id="rId9" Type="http://schemas.openxmlformats.org/officeDocument/2006/relationships/image" Target="../media/image19.png"/><Relationship Id="rId14" Type="http://schemas.openxmlformats.org/officeDocument/2006/relationships/image" Target="../media/image3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11" Type="http://schemas.openxmlformats.org/officeDocument/2006/relationships/image" Target="../media/image61.png"/><Relationship Id="rId5" Type="http://schemas.openxmlformats.org/officeDocument/2006/relationships/image" Target="../media/image43.png"/><Relationship Id="rId10" Type="http://schemas.openxmlformats.org/officeDocument/2006/relationships/image" Target="../media/image60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ko-KR" altLang="en-US" sz="5400" dirty="0"/>
              <a:t>양자컴퓨터</a:t>
            </a:r>
            <a:r>
              <a:rPr lang="en-US" altLang="ko-KR" sz="5400" dirty="0"/>
              <a:t> </a:t>
            </a:r>
            <a:r>
              <a:rPr lang="ko-KR" altLang="en-US" sz="5400" dirty="0"/>
              <a:t>및 양자프로그래밍 기초</a:t>
            </a:r>
            <a:br>
              <a:rPr lang="en-US" altLang="ko-KR" sz="5400" dirty="0"/>
            </a:br>
            <a:br>
              <a:rPr lang="en-US" altLang="ko-KR" sz="3000" dirty="0"/>
            </a:br>
            <a:r>
              <a:rPr lang="en-US" altLang="ko-KR" sz="3000" dirty="0"/>
              <a:t>https://</a:t>
            </a:r>
            <a:r>
              <a:rPr lang="en-US" altLang="ko-KR" sz="3000" dirty="0" err="1"/>
              <a:t>youtu.be</a:t>
            </a:r>
            <a:r>
              <a:rPr lang="en-US" altLang="ko-KR" sz="3000" dirty="0"/>
              <a:t>/7xt5QEwuPUk</a:t>
            </a:r>
            <a:endParaRPr lang="ko-KR" altLang="en-US" sz="30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IT</a:t>
            </a:r>
            <a:r>
              <a:rPr lang="ko-KR" altLang="en-US" dirty="0"/>
              <a:t>융합공학부 송경주</a:t>
            </a:r>
          </a:p>
        </p:txBody>
      </p:sp>
    </p:spTree>
    <p:extLst>
      <p:ext uri="{BB962C8B-B14F-4D97-AF65-F5344CB8AC3E}">
        <p14:creationId xmlns:p14="http://schemas.microsoft.com/office/powerpoint/2010/main" val="24063222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CF32B4-23E3-2401-CD39-30A05F8FD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Shor’s algorithm</a:t>
            </a:r>
            <a:endParaRPr kumimoji="1" lang="ko-Kore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42D329F-1C8F-BF4E-9A60-89428F4284F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ko-KR" altLang="en-US" sz="2000" b="1" dirty="0"/>
              <a:t>정수에 대한 </a:t>
            </a:r>
            <a:r>
              <a:rPr kumimoji="1" lang="ko-KR" altLang="en-US" sz="2000" b="1" dirty="0">
                <a:solidFill>
                  <a:srgbClr val="2E75B6"/>
                </a:solidFill>
              </a:rPr>
              <a:t>소인수</a:t>
            </a:r>
            <a:r>
              <a:rPr kumimoji="1" lang="ko-KR" altLang="en-US" sz="2000" b="1" dirty="0"/>
              <a:t>를 빠르게 찾는 양자 알고리즘</a:t>
            </a:r>
            <a:endParaRPr kumimoji="1" lang="en-US" altLang="ko-KR" sz="2000" b="1" dirty="0"/>
          </a:p>
          <a:p>
            <a:r>
              <a:rPr kumimoji="1" lang="ko-KR" altLang="en-US" sz="2000" b="1" dirty="0"/>
              <a:t>공개키 암호의 공개키에 사용하는 정수에 대하여 </a:t>
            </a:r>
            <a:r>
              <a:rPr kumimoji="1" lang="ko-KR" altLang="en-US" sz="2000" b="1" dirty="0">
                <a:solidFill>
                  <a:srgbClr val="2E75B6"/>
                </a:solidFill>
              </a:rPr>
              <a:t>다항 시간 내에 소인수 분해</a:t>
            </a:r>
            <a:r>
              <a:rPr kumimoji="1" lang="ko-KR" altLang="en-US" sz="2000" b="1" dirty="0"/>
              <a:t> 가능</a:t>
            </a:r>
            <a:endParaRPr kumimoji="1" lang="en-US" altLang="ko-KR" sz="2000" b="1" dirty="0"/>
          </a:p>
          <a:p>
            <a:pPr lvl="1"/>
            <a:r>
              <a:rPr kumimoji="1" lang="en-US" altLang="ko-KR" sz="1800" b="1" dirty="0"/>
              <a:t>Part 1</a:t>
            </a:r>
            <a:r>
              <a:rPr kumimoji="1" lang="ko-KR" altLang="en-US" sz="1800" b="1" dirty="0"/>
              <a:t> </a:t>
            </a:r>
            <a:r>
              <a:rPr kumimoji="1" lang="en-US" altLang="ko-KR" sz="1800" b="1" dirty="0"/>
              <a:t>: </a:t>
            </a:r>
            <a:r>
              <a:rPr kumimoji="1" lang="ko-KR" altLang="en-US" sz="1800" dirty="0"/>
              <a:t>인수분해 문제를 함수 주기 찾는 문제로 바꿈</a:t>
            </a:r>
            <a:endParaRPr kumimoji="1" lang="en-US" altLang="ko-KR" sz="1800" dirty="0"/>
          </a:p>
          <a:p>
            <a:pPr lvl="1" algn="just"/>
            <a:r>
              <a:rPr kumimoji="1" lang="en-US" altLang="ko-KR" sz="1800" b="1" dirty="0"/>
              <a:t>Part 2</a:t>
            </a:r>
            <a:r>
              <a:rPr kumimoji="1" lang="ko-KR" altLang="en-US" sz="1800" b="1" dirty="0"/>
              <a:t> </a:t>
            </a:r>
            <a:r>
              <a:rPr kumimoji="1" lang="en-US" altLang="ko-KR" sz="1800" b="1" dirty="0"/>
              <a:t>: </a:t>
            </a:r>
            <a:r>
              <a:rPr kumimoji="1" lang="ko-KR" altLang="en-US" sz="1800" dirty="0"/>
              <a:t>양자 푸리에 변환을 사용하여 주기를 찾고 양자 속도 향상</a:t>
            </a:r>
            <a:endParaRPr kumimoji="1" lang="en-US" altLang="ko-KR" sz="100" dirty="0"/>
          </a:p>
          <a:p>
            <a:pPr algn="just"/>
            <a:r>
              <a:rPr kumimoji="1" lang="ko-Kore-KR" altLang="en-US" sz="2000" dirty="0"/>
              <a:t>하지만 현재 양자컴퓨터의 성능 한계</a:t>
            </a:r>
            <a:r>
              <a:rPr kumimoji="1" lang="en-US" altLang="en-US" sz="2000" dirty="0"/>
              <a:t> </a:t>
            </a:r>
            <a:r>
              <a:rPr kumimoji="1" lang="en-US" altLang="ko-Kore-KR" sz="2000" b="1" dirty="0">
                <a:solidFill>
                  <a:srgbClr val="FF0000"/>
                </a:solidFill>
              </a:rPr>
              <a:t>(qubit</a:t>
            </a:r>
            <a:r>
              <a:rPr kumimoji="1" lang="ko-Kore-KR" altLang="en-US" sz="2000" b="1" dirty="0">
                <a:solidFill>
                  <a:srgbClr val="FF0000"/>
                </a:solidFill>
              </a:rPr>
              <a:t> 수</a:t>
            </a:r>
            <a:r>
              <a:rPr kumimoji="1" lang="en-US" altLang="ko-Kore-KR" sz="2000" b="1" dirty="0">
                <a:solidFill>
                  <a:srgbClr val="FF0000"/>
                </a:solidFill>
              </a:rPr>
              <a:t>, </a:t>
            </a:r>
            <a:r>
              <a:rPr kumimoji="1" lang="ko-Kore-KR" altLang="en-US" sz="2000" b="1" dirty="0">
                <a:solidFill>
                  <a:srgbClr val="FF0000"/>
                </a:solidFill>
              </a:rPr>
              <a:t>오류</a:t>
            </a:r>
            <a:r>
              <a:rPr kumimoji="1" lang="en-US" altLang="ko-KR" sz="2000" b="1" dirty="0">
                <a:solidFill>
                  <a:srgbClr val="FF0000"/>
                </a:solidFill>
              </a:rPr>
              <a:t>)</a:t>
            </a:r>
            <a:r>
              <a:rPr kumimoji="1" lang="ko-Kore-KR" altLang="en-US" sz="2000" dirty="0"/>
              <a:t>로 실제 양자컴퓨터로 동작은 불가능</a:t>
            </a:r>
            <a:endParaRPr kumimoji="1" lang="en-US" altLang="ko-Kore-KR" sz="2000" dirty="0"/>
          </a:p>
          <a:p>
            <a:pPr algn="just"/>
            <a:r>
              <a:rPr kumimoji="1" lang="ko-KR" altLang="en-US" sz="2000" dirty="0"/>
              <a:t>즉 </a:t>
            </a:r>
            <a:r>
              <a:rPr kumimoji="1" lang="ko-Kore-KR" altLang="en-US" sz="2000" dirty="0"/>
              <a:t>양자 컴퓨터</a:t>
            </a:r>
            <a:r>
              <a:rPr kumimoji="1" lang="ko-KR" altLang="en-US" sz="2000" dirty="0"/>
              <a:t> 가용</a:t>
            </a:r>
            <a:r>
              <a:rPr kumimoji="1" lang="ko-Kore-KR" altLang="en-US" sz="2000" dirty="0"/>
              <a:t> 자원</a:t>
            </a:r>
            <a:r>
              <a:rPr kumimoji="1" lang="en-US" altLang="en-US" sz="2000" dirty="0"/>
              <a:t> </a:t>
            </a:r>
            <a:r>
              <a:rPr kumimoji="1" lang="en-US" altLang="ko-Kore-KR" sz="2000" b="1" dirty="0">
                <a:solidFill>
                  <a:srgbClr val="FF0000"/>
                </a:solidFill>
              </a:rPr>
              <a:t>(</a:t>
            </a:r>
            <a:r>
              <a:rPr kumimoji="1" lang="ko-KR" altLang="en-US" sz="2000" b="1" dirty="0">
                <a:solidFill>
                  <a:srgbClr val="FF0000"/>
                </a:solidFill>
              </a:rPr>
              <a:t>고품질 </a:t>
            </a:r>
            <a:r>
              <a:rPr kumimoji="1" lang="en-US" altLang="ko-Kore-KR" sz="2000" b="1" dirty="0">
                <a:solidFill>
                  <a:srgbClr val="FF0000"/>
                </a:solidFill>
              </a:rPr>
              <a:t>qubit</a:t>
            </a:r>
            <a:r>
              <a:rPr kumimoji="1" lang="en-US" altLang="ko-KR" sz="2000" b="1" dirty="0">
                <a:solidFill>
                  <a:srgbClr val="FF0000"/>
                </a:solidFill>
              </a:rPr>
              <a:t>)</a:t>
            </a:r>
            <a:r>
              <a:rPr kumimoji="1" lang="ko-KR" altLang="en-US" sz="2000" dirty="0"/>
              <a:t>이</a:t>
            </a:r>
            <a:r>
              <a:rPr kumimoji="1" lang="en-US" altLang="ko-KR" sz="2000" dirty="0"/>
              <a:t> </a:t>
            </a:r>
            <a:r>
              <a:rPr kumimoji="1" lang="ko-KR" altLang="en-US" sz="2000" dirty="0"/>
              <a:t>공격에 필요한 자원에 도달해야 해킹가능</a:t>
            </a:r>
            <a:r>
              <a:rPr kumimoji="1" lang="en-US" altLang="ko-KR" sz="2000" dirty="0"/>
              <a:t>!</a:t>
            </a:r>
            <a:endParaRPr kumimoji="1" lang="en-US" altLang="ko-Kore-KR" sz="2000" dirty="0"/>
          </a:p>
          <a:p>
            <a:pPr lvl="1"/>
            <a:endParaRPr kumimoji="1" lang="ko-Kore-KR" altLang="en-US" sz="18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164E7BD-9791-7D97-71EB-0BD9E7C7B6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3868" y="4178919"/>
            <a:ext cx="6662746" cy="2368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FDFFC74A-3D84-420A-D659-23076712FA89}"/>
              </a:ext>
            </a:extLst>
          </p:cNvPr>
          <p:cNvSpPr/>
          <p:nvPr/>
        </p:nvSpPr>
        <p:spPr>
          <a:xfrm>
            <a:off x="3990814" y="3794639"/>
            <a:ext cx="3316637" cy="279316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5283C5-9308-DEAE-7CE7-5BC571FACEA4}"/>
              </a:ext>
            </a:extLst>
          </p:cNvPr>
          <p:cNvSpPr txBox="1"/>
          <p:nvPr/>
        </p:nvSpPr>
        <p:spPr>
          <a:xfrm>
            <a:off x="5312271" y="3481118"/>
            <a:ext cx="8915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400" b="1" dirty="0"/>
              <a:t>&lt;</a:t>
            </a:r>
            <a:r>
              <a:rPr kumimoji="1" lang="en-US" altLang="ko-Kore-KR" sz="1400" b="1" dirty="0"/>
              <a:t>Part 1</a:t>
            </a:r>
            <a:r>
              <a:rPr kumimoji="1" lang="en-US" altLang="ko-KR" sz="1400" b="1" dirty="0"/>
              <a:t>&gt;</a:t>
            </a:r>
            <a:endParaRPr kumimoji="1" lang="ko-Kore-KR" altLang="en-US" sz="1400" b="1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4E7A28E-A04B-F0A4-164A-D990384562EC}"/>
              </a:ext>
            </a:extLst>
          </p:cNvPr>
          <p:cNvSpPr/>
          <p:nvPr/>
        </p:nvSpPr>
        <p:spPr>
          <a:xfrm>
            <a:off x="7363315" y="3794639"/>
            <a:ext cx="1163334" cy="279316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2D20A3-E294-E349-4EAC-B1BFC51D0554}"/>
              </a:ext>
            </a:extLst>
          </p:cNvPr>
          <p:cNvSpPr txBox="1"/>
          <p:nvPr/>
        </p:nvSpPr>
        <p:spPr>
          <a:xfrm>
            <a:off x="7499187" y="3481118"/>
            <a:ext cx="8915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400" b="1" dirty="0"/>
              <a:t>&lt;</a:t>
            </a:r>
            <a:r>
              <a:rPr kumimoji="1" lang="en-US" altLang="ko-Kore-KR" sz="1400" b="1" dirty="0"/>
              <a:t>Part 2</a:t>
            </a:r>
            <a:r>
              <a:rPr kumimoji="1" lang="en-US" altLang="ko-KR" sz="1400" b="1" dirty="0"/>
              <a:t>&gt;</a:t>
            </a:r>
            <a:endParaRPr kumimoji="1" lang="ko-Kore-KR" altLang="en-US" sz="1400" b="1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D041F36-79D4-C99A-6F5A-FC74431A70C8}"/>
              </a:ext>
            </a:extLst>
          </p:cNvPr>
          <p:cNvSpPr/>
          <p:nvPr/>
        </p:nvSpPr>
        <p:spPr>
          <a:xfrm>
            <a:off x="411920" y="2566055"/>
            <a:ext cx="11368160" cy="81573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07902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2E8107-CA39-404A-ACDD-E95D338C2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Grover’s Algorithm</a:t>
            </a:r>
            <a:endParaRPr lang="ko-KR" altLang="en-US" dirty="0"/>
          </a:p>
        </p:txBody>
      </p:sp>
      <p:sp>
        <p:nvSpPr>
          <p:cNvPr id="4" name="텍스트 개체 틀 2">
            <a:extLst>
              <a:ext uri="{FF2B5EF4-FFF2-40B4-BE49-F238E27FC236}">
                <a16:creationId xmlns:a16="http://schemas.microsoft.com/office/drawing/2014/main" id="{72F837F3-F53D-4A99-86D1-4E1F4E00A35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1163" y="1179357"/>
            <a:ext cx="11369675" cy="5057775"/>
          </a:xfrm>
        </p:spPr>
        <p:txBody>
          <a:bodyPr/>
          <a:lstStyle/>
          <a:p>
            <a:r>
              <a:rPr kumimoji="1" lang="ko-Kore-KR" altLang="en-US" sz="2000" b="1" dirty="0"/>
              <a:t>중첩 상태의 </a:t>
            </a:r>
            <a:r>
              <a:rPr kumimoji="1" lang="en-US" altLang="ko-Kore-KR" sz="2000" b="1" dirty="0"/>
              <a:t>key</a:t>
            </a:r>
            <a:r>
              <a:rPr kumimoji="1" lang="ko-Kore-KR" altLang="en-US" sz="2000" b="1" dirty="0"/>
              <a:t>를 이용하여</a:t>
            </a:r>
            <a:r>
              <a:rPr kumimoji="1" lang="en-US" altLang="ko-Kore-KR" sz="2000" b="1" dirty="0"/>
              <a:t> </a:t>
            </a:r>
            <a:r>
              <a:rPr kumimoji="1" lang="ko-Kore-KR" altLang="en-US" sz="2000" b="1" dirty="0"/>
              <a:t>대칭키 암호에 대하여 </a:t>
            </a:r>
            <a:r>
              <a:rPr kumimoji="1" lang="ko-KR" altLang="en-US" sz="2000" b="1" dirty="0">
                <a:solidFill>
                  <a:srgbClr val="2E75B6"/>
                </a:solidFill>
              </a:rPr>
              <a:t>전수조사</a:t>
            </a:r>
            <a:r>
              <a:rPr kumimoji="1" lang="ko-KR" altLang="en-US" sz="2000" b="1" dirty="0"/>
              <a:t>를</a:t>
            </a:r>
            <a:r>
              <a:rPr kumimoji="1" lang="ko-Kore-KR" altLang="en-US" sz="2000" b="1" dirty="0"/>
              <a:t> 수행하는 양자</a:t>
            </a:r>
            <a:r>
              <a:rPr kumimoji="1" lang="ko-KR" altLang="en-US" sz="2000" b="1" dirty="0"/>
              <a:t> </a:t>
            </a:r>
            <a:r>
              <a:rPr kumimoji="1" lang="ko-Kore-KR" altLang="en-US" sz="2000" b="1" dirty="0"/>
              <a:t>알고리즘</a:t>
            </a:r>
            <a:endParaRPr kumimoji="1" lang="en-US" altLang="ko-Kore-KR" sz="2000" b="1" dirty="0"/>
          </a:p>
          <a:p>
            <a:pPr lvl="1"/>
            <a:r>
              <a:rPr kumimoji="1" lang="en" altLang="ko-KR" sz="1800" b="1" dirty="0"/>
              <a:t>Oracle : </a:t>
            </a:r>
            <a:r>
              <a:rPr kumimoji="1" lang="ko-KR" altLang="en-US" sz="1800" dirty="0"/>
              <a:t>주어진 </a:t>
            </a:r>
            <a:r>
              <a:rPr kumimoji="1" lang="ko-KR" altLang="en-US" sz="1800" dirty="0" err="1"/>
              <a:t>평문</a:t>
            </a:r>
            <a:r>
              <a:rPr kumimoji="1" lang="en-US" altLang="ko-KR" sz="1800" dirty="0"/>
              <a:t>-</a:t>
            </a:r>
            <a:r>
              <a:rPr kumimoji="1" lang="ko-KR" altLang="en-US" sz="1800" dirty="0"/>
              <a:t>암호문 쌍에 대한 키를 반환</a:t>
            </a:r>
            <a:r>
              <a:rPr kumimoji="1" lang="en-US" altLang="ko-KR" sz="1800" dirty="0"/>
              <a:t> </a:t>
            </a:r>
            <a:r>
              <a:rPr kumimoji="1" lang="en-US" altLang="ko-KR" sz="1800" b="1" dirty="0">
                <a:solidFill>
                  <a:srgbClr val="FF0000"/>
                </a:solidFill>
              </a:rPr>
              <a:t>(</a:t>
            </a:r>
            <a:r>
              <a:rPr kumimoji="1" lang="ko-KR" altLang="en-US" sz="1800" b="1" dirty="0">
                <a:solidFill>
                  <a:srgbClr val="FF0000"/>
                </a:solidFill>
              </a:rPr>
              <a:t>공격 대상의 암호화가 양자 회로로 구현되어야 함</a:t>
            </a:r>
            <a:r>
              <a:rPr kumimoji="1" lang="en-US" altLang="ko-KR" sz="1800" b="1" dirty="0">
                <a:solidFill>
                  <a:srgbClr val="FF0000"/>
                </a:solidFill>
              </a:rPr>
              <a:t>)</a:t>
            </a:r>
          </a:p>
          <a:p>
            <a:pPr lvl="1"/>
            <a:r>
              <a:rPr kumimoji="1" lang="en" altLang="ko-KR" sz="1800" b="1" dirty="0"/>
              <a:t>Diffusion operator :</a:t>
            </a:r>
            <a:r>
              <a:rPr kumimoji="1" lang="en" altLang="ko-KR" sz="1800" dirty="0"/>
              <a:t> Oracle</a:t>
            </a:r>
            <a:r>
              <a:rPr kumimoji="1" lang="ko-KR" altLang="en-US" sz="1800" dirty="0"/>
              <a:t>에서 반환한 키의 진폭을 증폭시켜 관측 확률 증가</a:t>
            </a:r>
            <a:endParaRPr kumimoji="1" lang="en-US" altLang="ko-KR" sz="1800" dirty="0"/>
          </a:p>
          <a:p>
            <a:pPr lvl="1"/>
            <a:endParaRPr kumimoji="1" lang="en-US" altLang="ko-Kore-KR" sz="1800" dirty="0"/>
          </a:p>
          <a:p>
            <a:pPr algn="just"/>
            <a:r>
              <a:rPr kumimoji="1" lang="ko-Kore-KR" altLang="en-US" sz="2000" dirty="0"/>
              <a:t>하지만 현재 양자컴퓨터의 성능 한계</a:t>
            </a:r>
            <a:r>
              <a:rPr kumimoji="1" lang="en-US" altLang="en-US" sz="2000" dirty="0"/>
              <a:t> </a:t>
            </a:r>
            <a:r>
              <a:rPr kumimoji="1" lang="en-US" altLang="ko-Kore-KR" sz="2000" b="1" dirty="0">
                <a:solidFill>
                  <a:srgbClr val="FF0000"/>
                </a:solidFill>
              </a:rPr>
              <a:t>(qubit</a:t>
            </a:r>
            <a:r>
              <a:rPr kumimoji="1" lang="ko-Kore-KR" altLang="en-US" sz="2000" b="1" dirty="0">
                <a:solidFill>
                  <a:srgbClr val="FF0000"/>
                </a:solidFill>
              </a:rPr>
              <a:t> 수</a:t>
            </a:r>
            <a:r>
              <a:rPr kumimoji="1" lang="en-US" altLang="ko-Kore-KR" sz="2000" b="1" dirty="0">
                <a:solidFill>
                  <a:srgbClr val="FF0000"/>
                </a:solidFill>
              </a:rPr>
              <a:t>, </a:t>
            </a:r>
            <a:r>
              <a:rPr kumimoji="1" lang="ko-Kore-KR" altLang="en-US" sz="2000" b="1" dirty="0">
                <a:solidFill>
                  <a:srgbClr val="FF0000"/>
                </a:solidFill>
              </a:rPr>
              <a:t>오류</a:t>
            </a:r>
            <a:r>
              <a:rPr kumimoji="1" lang="en-US" altLang="ko-KR" sz="2000" b="1" dirty="0">
                <a:solidFill>
                  <a:srgbClr val="FF0000"/>
                </a:solidFill>
              </a:rPr>
              <a:t>)</a:t>
            </a:r>
            <a:r>
              <a:rPr kumimoji="1" lang="ko-Kore-KR" altLang="en-US" sz="2000" dirty="0"/>
              <a:t>로 실제 양자컴퓨터로 동작은 불가능</a:t>
            </a:r>
            <a:endParaRPr kumimoji="1" lang="en-US" altLang="ko-Kore-KR" sz="2000" dirty="0"/>
          </a:p>
          <a:p>
            <a:pPr algn="just"/>
            <a:r>
              <a:rPr kumimoji="1" lang="ko-KR" altLang="en-US" sz="2000" dirty="0"/>
              <a:t>즉 </a:t>
            </a:r>
            <a:r>
              <a:rPr kumimoji="1" lang="ko-Kore-KR" altLang="en-US" sz="2000" dirty="0"/>
              <a:t>양자 컴퓨터</a:t>
            </a:r>
            <a:r>
              <a:rPr kumimoji="1" lang="ko-KR" altLang="en-US" sz="2000" dirty="0"/>
              <a:t> 가용</a:t>
            </a:r>
            <a:r>
              <a:rPr kumimoji="1" lang="ko-Kore-KR" altLang="en-US" sz="2000" dirty="0"/>
              <a:t> 자원</a:t>
            </a:r>
            <a:r>
              <a:rPr kumimoji="1" lang="en-US" altLang="en-US" sz="2000" dirty="0"/>
              <a:t> </a:t>
            </a:r>
            <a:r>
              <a:rPr kumimoji="1" lang="en-US" altLang="ko-Kore-KR" sz="2000" b="1" dirty="0">
                <a:solidFill>
                  <a:srgbClr val="FF0000"/>
                </a:solidFill>
              </a:rPr>
              <a:t>(</a:t>
            </a:r>
            <a:r>
              <a:rPr kumimoji="1" lang="ko-KR" altLang="en-US" sz="2000" b="1" dirty="0">
                <a:solidFill>
                  <a:srgbClr val="FF0000"/>
                </a:solidFill>
              </a:rPr>
              <a:t>고품질 </a:t>
            </a:r>
            <a:r>
              <a:rPr kumimoji="1" lang="en-US" altLang="ko-Kore-KR" sz="2000" b="1" dirty="0">
                <a:solidFill>
                  <a:srgbClr val="FF0000"/>
                </a:solidFill>
              </a:rPr>
              <a:t>qubit</a:t>
            </a:r>
            <a:r>
              <a:rPr kumimoji="1" lang="en-US" altLang="ko-KR" sz="2000" b="1" dirty="0">
                <a:solidFill>
                  <a:srgbClr val="FF0000"/>
                </a:solidFill>
              </a:rPr>
              <a:t>)</a:t>
            </a:r>
            <a:r>
              <a:rPr kumimoji="1" lang="ko-KR" altLang="en-US" sz="2000" dirty="0"/>
              <a:t>이</a:t>
            </a:r>
            <a:r>
              <a:rPr kumimoji="1" lang="en-US" altLang="ko-KR" sz="2000" dirty="0"/>
              <a:t> </a:t>
            </a:r>
            <a:r>
              <a:rPr kumimoji="1" lang="ko-KR" altLang="en-US" sz="2000" dirty="0"/>
              <a:t>공격에 필요한 자원에 도달해야 해킹가능</a:t>
            </a:r>
            <a:r>
              <a:rPr kumimoji="1" lang="en-US" altLang="ko-KR" sz="2000" dirty="0"/>
              <a:t>!</a:t>
            </a:r>
            <a:endParaRPr kumimoji="1" lang="en-US" altLang="ko-Kore-KR" sz="2000" dirty="0"/>
          </a:p>
          <a:p>
            <a:pPr marL="0" indent="0">
              <a:buNone/>
            </a:pPr>
            <a:endParaRPr kumimoji="1" lang="ko-Kore-KR" altLang="en-US" sz="18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4583E85-B847-4D17-B074-5764226AAC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736" y="3378896"/>
            <a:ext cx="6884411" cy="326624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0686EA9-9CC9-426B-8C71-8CB274F98C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5844" y="3419607"/>
            <a:ext cx="3286420" cy="131027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A07F5C8-A6D5-44B3-A2F3-F65AB975ED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6222" y="5172167"/>
            <a:ext cx="2664588" cy="1310272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4D66403D-2323-4EF0-9135-CE3FF6ACCA12}"/>
              </a:ext>
            </a:extLst>
          </p:cNvPr>
          <p:cNvSpPr/>
          <p:nvPr/>
        </p:nvSpPr>
        <p:spPr>
          <a:xfrm>
            <a:off x="411161" y="2458437"/>
            <a:ext cx="11368160" cy="81573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6E34A8-BF54-47AE-9C3E-16AE6991A498}"/>
              </a:ext>
            </a:extLst>
          </p:cNvPr>
          <p:cNvSpPr txBox="1"/>
          <p:nvPr/>
        </p:nvSpPr>
        <p:spPr>
          <a:xfrm>
            <a:off x="2390425" y="6526280"/>
            <a:ext cx="35830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/>
              <a:t>&lt;Grover key search </a:t>
            </a:r>
            <a:r>
              <a:rPr kumimoji="1" lang="ko-KR" altLang="en-US" b="1" dirty="0"/>
              <a:t>회로 구조</a:t>
            </a:r>
            <a:r>
              <a:rPr kumimoji="1" lang="en-US" altLang="ko-KR" b="1" dirty="0"/>
              <a:t>&gt;</a:t>
            </a:r>
            <a:endParaRPr kumimoji="1" lang="ko-Kore-KR" altLang="en-US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EE6A00F-E560-4ECE-8163-8F6019462945}"/>
              </a:ext>
            </a:extLst>
          </p:cNvPr>
          <p:cNvSpPr txBox="1"/>
          <p:nvPr/>
        </p:nvSpPr>
        <p:spPr>
          <a:xfrm>
            <a:off x="9072458" y="4705445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/>
              <a:t>&lt;Oracle&gt;</a:t>
            </a:r>
            <a:endParaRPr kumimoji="1" lang="ko-Kore-KR" altLang="en-US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587568B-9770-47C3-AC7F-69AFCE4EBA80}"/>
              </a:ext>
            </a:extLst>
          </p:cNvPr>
          <p:cNvSpPr txBox="1"/>
          <p:nvPr/>
        </p:nvSpPr>
        <p:spPr>
          <a:xfrm>
            <a:off x="8431257" y="6432741"/>
            <a:ext cx="2454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/>
              <a:t>&lt;Diffusion operator&gt;</a:t>
            </a:r>
            <a:endParaRPr kumimoji="1" lang="ko-Kore-KR" altLang="en-US" b="1" dirty="0"/>
          </a:p>
        </p:txBody>
      </p:sp>
    </p:spTree>
    <p:extLst>
      <p:ext uri="{BB962C8B-B14F-4D97-AF65-F5344CB8AC3E}">
        <p14:creationId xmlns:p14="http://schemas.microsoft.com/office/powerpoint/2010/main" val="7047300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EF1AAD-22D7-4EA0-99BE-53241E27C2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Grover’s Algorithm</a:t>
            </a:r>
            <a:r>
              <a:rPr lang="ko-KR" altLang="en-US" dirty="0"/>
              <a:t>에 필요한 양자 자원 추정</a:t>
            </a:r>
          </a:p>
        </p:txBody>
      </p:sp>
      <p:graphicFrame>
        <p:nvGraphicFramePr>
          <p:cNvPr id="4" name="표 5">
            <a:extLst>
              <a:ext uri="{FF2B5EF4-FFF2-40B4-BE49-F238E27FC236}">
                <a16:creationId xmlns:a16="http://schemas.microsoft.com/office/drawing/2014/main" id="{504A3AB7-0809-4002-B43C-169C42A73698}"/>
              </a:ext>
            </a:extLst>
          </p:cNvPr>
          <p:cNvGraphicFramePr>
            <a:graphicFrameLocks noGrp="1"/>
          </p:cNvGraphicFramePr>
          <p:nvPr/>
        </p:nvGraphicFramePr>
        <p:xfrm>
          <a:off x="411920" y="2219325"/>
          <a:ext cx="11368159" cy="44294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51600">
                  <a:extLst>
                    <a:ext uri="{9D8B030D-6E8A-4147-A177-3AD203B41FA5}">
                      <a16:colId xmlns:a16="http://schemas.microsoft.com/office/drawing/2014/main" val="101301554"/>
                    </a:ext>
                  </a:extLst>
                </a:gridCol>
                <a:gridCol w="9016559">
                  <a:extLst>
                    <a:ext uri="{9D8B030D-6E8A-4147-A177-3AD203B41FA5}">
                      <a16:colId xmlns:a16="http://schemas.microsoft.com/office/drawing/2014/main" val="4137441986"/>
                    </a:ext>
                  </a:extLst>
                </a:gridCol>
              </a:tblGrid>
              <a:tr h="521198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600" dirty="0"/>
                        <a:t>목적</a:t>
                      </a:r>
                      <a:r>
                        <a:rPr lang="ko-KR" altLang="en-US" sz="1600" dirty="0"/>
                        <a:t> 알고리즘</a:t>
                      </a:r>
                      <a:endParaRPr lang="ko-Kore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600" dirty="0"/>
                        <a:t>양자</a:t>
                      </a:r>
                      <a:r>
                        <a:rPr lang="ko-KR" altLang="en-US" sz="1600" dirty="0"/>
                        <a:t> 자원</a:t>
                      </a:r>
                      <a:endParaRPr lang="ko-Kore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22576954"/>
                  </a:ext>
                </a:extLst>
              </a:tr>
              <a:tr h="1302754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DES</a:t>
                      </a:r>
                      <a:r>
                        <a:rPr lang="en-US" altLang="ko-KR" dirty="0"/>
                        <a:t>-56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80690775"/>
                  </a:ext>
                </a:extLst>
              </a:tr>
              <a:tr h="1302754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AES</a:t>
                      </a:r>
                      <a:r>
                        <a:rPr lang="en-US" altLang="ko-KR" dirty="0"/>
                        <a:t>-128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81846960"/>
                  </a:ext>
                </a:extLst>
              </a:tr>
              <a:tr h="1302754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S-AES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3349406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표 6">
                <a:extLst>
                  <a:ext uri="{FF2B5EF4-FFF2-40B4-BE49-F238E27FC236}">
                    <a16:creationId xmlns:a16="http://schemas.microsoft.com/office/drawing/2014/main" id="{13629E38-7FCF-4C4A-AE72-B1586562125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037840" y="5499636"/>
              <a:ext cx="8487414" cy="10210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414569">
                      <a:extLst>
                        <a:ext uri="{9D8B030D-6E8A-4147-A177-3AD203B41FA5}">
                          <a16:colId xmlns:a16="http://schemas.microsoft.com/office/drawing/2014/main" val="4034165111"/>
                        </a:ext>
                      </a:extLst>
                    </a:gridCol>
                    <a:gridCol w="1414569">
                      <a:extLst>
                        <a:ext uri="{9D8B030D-6E8A-4147-A177-3AD203B41FA5}">
                          <a16:colId xmlns:a16="http://schemas.microsoft.com/office/drawing/2014/main" val="808563709"/>
                        </a:ext>
                      </a:extLst>
                    </a:gridCol>
                    <a:gridCol w="1414569">
                      <a:extLst>
                        <a:ext uri="{9D8B030D-6E8A-4147-A177-3AD203B41FA5}">
                          <a16:colId xmlns:a16="http://schemas.microsoft.com/office/drawing/2014/main" val="3825721944"/>
                        </a:ext>
                      </a:extLst>
                    </a:gridCol>
                    <a:gridCol w="1414569">
                      <a:extLst>
                        <a:ext uri="{9D8B030D-6E8A-4147-A177-3AD203B41FA5}">
                          <a16:colId xmlns:a16="http://schemas.microsoft.com/office/drawing/2014/main" val="4205064758"/>
                        </a:ext>
                      </a:extLst>
                    </a:gridCol>
                    <a:gridCol w="1414569">
                      <a:extLst>
                        <a:ext uri="{9D8B030D-6E8A-4147-A177-3AD203B41FA5}">
                          <a16:colId xmlns:a16="http://schemas.microsoft.com/office/drawing/2014/main" val="3136293122"/>
                        </a:ext>
                      </a:extLst>
                    </a:gridCol>
                    <a:gridCol w="1414569">
                      <a:extLst>
                        <a:ext uri="{9D8B030D-6E8A-4147-A177-3AD203B41FA5}">
                          <a16:colId xmlns:a16="http://schemas.microsoft.com/office/drawing/2014/main" val="2291740221"/>
                        </a:ext>
                      </a:extLst>
                    </a:gridCol>
                  </a:tblGrid>
                  <a:tr h="4419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600" dirty="0"/>
                            <a:t>Qubit</a:t>
                          </a:r>
                          <a:endParaRPr lang="ko-Kore-KR" alt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600" dirty="0"/>
                            <a:t>CCCNOT</a:t>
                          </a:r>
                          <a:endParaRPr lang="ko-Kore-KR" alt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600" dirty="0"/>
                            <a:t>CCNOT</a:t>
                          </a:r>
                        </a:p>
                        <a:p>
                          <a:pPr algn="ctr"/>
                          <a:r>
                            <a:rPr lang="en-US" altLang="ko-Kore-KR" sz="1600" dirty="0"/>
                            <a:t>(Toffoli)</a:t>
                          </a:r>
                          <a:endParaRPr lang="ko-Kore-KR" alt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600" dirty="0"/>
                            <a:t>CNOT</a:t>
                          </a:r>
                          <a:endParaRPr lang="ko-Kore-KR" alt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600" dirty="0"/>
                            <a:t>X</a:t>
                          </a:r>
                          <a:endParaRPr lang="ko-Kore-KR" alt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600" dirty="0"/>
                            <a:t>Depth</a:t>
                          </a:r>
                          <a:endParaRPr lang="ko-Kore-KR" altLang="en-US" sz="16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911174587"/>
                      </a:ext>
                    </a:extLst>
                  </a:tr>
                  <a:tr h="4419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dirty="0"/>
                            <a:t>32</a:t>
                          </a:r>
                          <a:endParaRPr lang="ko-Kore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ore-KR" b="0" i="1" smtClean="0">
                                    <a:latin typeface="Cambria Math" panose="02040503050406030204" pitchFamily="18" charset="0"/>
                                  </a:rPr>
                                  <m:t>1.57</m:t>
                                </m:r>
                                <m:r>
                                  <a:rPr lang="en-US" altLang="ko-Kore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n-US" altLang="ko-Kore-K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ore-K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altLang="ko-Kore-K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altLang="ko-Kore-K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ore-KR" b="0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1.17</m:t>
                                </m:r>
                                <m:r>
                                  <a:rPr lang="en-US" altLang="ko-Kore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n-US" altLang="ko-Kore-K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ore-K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altLang="ko-Kore-K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14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ore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ore-KR" b="0" i="1" smtClean="0">
                                    <a:latin typeface="Cambria Math" panose="02040503050406030204" pitchFamily="18" charset="0"/>
                                  </a:rPr>
                                  <m:t>1.76</m:t>
                                </m:r>
                                <m:r>
                                  <a:rPr lang="en-US" altLang="ko-Kore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n-US" altLang="ko-Kore-K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ore-K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altLang="ko-Kore-K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14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ore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ore-KR" b="0" i="1" smtClean="0">
                                    <a:latin typeface="Cambria Math" panose="02040503050406030204" pitchFamily="18" charset="0"/>
                                  </a:rPr>
                                  <m:t>1.71</m:t>
                                </m:r>
                                <m:r>
                                  <a:rPr lang="en-US" altLang="ko-Kore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n-US" altLang="ko-Kore-K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ore-K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altLang="ko-Kore-K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ore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ore-KR" b="0" i="1" smtClean="0">
                                    <a:latin typeface="Cambria Math" panose="02040503050406030204" pitchFamily="18" charset="0"/>
                                  </a:rPr>
                                  <m:t>1.15</m:t>
                                </m:r>
                                <m:r>
                                  <a:rPr lang="en-US" altLang="ko-Kore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n-US" altLang="ko-Kore-K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ore-K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altLang="ko-Kore-K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15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ore-KR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22011392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표 6">
                <a:extLst>
                  <a:ext uri="{FF2B5EF4-FFF2-40B4-BE49-F238E27FC236}">
                    <a16:creationId xmlns:a16="http://schemas.microsoft.com/office/drawing/2014/main" id="{13629E38-7FCF-4C4A-AE72-B1586562125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037840" y="5499636"/>
              <a:ext cx="8487414" cy="10210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414569">
                      <a:extLst>
                        <a:ext uri="{9D8B030D-6E8A-4147-A177-3AD203B41FA5}">
                          <a16:colId xmlns:a16="http://schemas.microsoft.com/office/drawing/2014/main" val="4034165111"/>
                        </a:ext>
                      </a:extLst>
                    </a:gridCol>
                    <a:gridCol w="1414569">
                      <a:extLst>
                        <a:ext uri="{9D8B030D-6E8A-4147-A177-3AD203B41FA5}">
                          <a16:colId xmlns:a16="http://schemas.microsoft.com/office/drawing/2014/main" val="808563709"/>
                        </a:ext>
                      </a:extLst>
                    </a:gridCol>
                    <a:gridCol w="1414569">
                      <a:extLst>
                        <a:ext uri="{9D8B030D-6E8A-4147-A177-3AD203B41FA5}">
                          <a16:colId xmlns:a16="http://schemas.microsoft.com/office/drawing/2014/main" val="3825721944"/>
                        </a:ext>
                      </a:extLst>
                    </a:gridCol>
                    <a:gridCol w="1414569">
                      <a:extLst>
                        <a:ext uri="{9D8B030D-6E8A-4147-A177-3AD203B41FA5}">
                          <a16:colId xmlns:a16="http://schemas.microsoft.com/office/drawing/2014/main" val="4205064758"/>
                        </a:ext>
                      </a:extLst>
                    </a:gridCol>
                    <a:gridCol w="1414569">
                      <a:extLst>
                        <a:ext uri="{9D8B030D-6E8A-4147-A177-3AD203B41FA5}">
                          <a16:colId xmlns:a16="http://schemas.microsoft.com/office/drawing/2014/main" val="3136293122"/>
                        </a:ext>
                      </a:extLst>
                    </a:gridCol>
                    <a:gridCol w="1414569">
                      <a:extLst>
                        <a:ext uri="{9D8B030D-6E8A-4147-A177-3AD203B41FA5}">
                          <a16:colId xmlns:a16="http://schemas.microsoft.com/office/drawing/2014/main" val="2291740221"/>
                        </a:ext>
                      </a:extLst>
                    </a:gridCol>
                  </a:tblGrid>
                  <a:tr h="5791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600" dirty="0"/>
                            <a:t>Qubit</a:t>
                          </a:r>
                          <a:endParaRPr lang="ko-Kore-KR" alt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600" dirty="0"/>
                            <a:t>CCCNOT</a:t>
                          </a:r>
                          <a:endParaRPr lang="ko-Kore-KR" alt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600" dirty="0"/>
                            <a:t>CCNOT</a:t>
                          </a:r>
                        </a:p>
                        <a:p>
                          <a:pPr algn="ctr"/>
                          <a:r>
                            <a:rPr lang="en-US" altLang="ko-Kore-KR" sz="1600" dirty="0"/>
                            <a:t>(Toffoli)</a:t>
                          </a:r>
                          <a:endParaRPr lang="ko-Kore-KR" alt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600" dirty="0"/>
                            <a:t>CNOT</a:t>
                          </a:r>
                          <a:endParaRPr lang="ko-Kore-KR" alt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600" dirty="0"/>
                            <a:t>X</a:t>
                          </a:r>
                          <a:endParaRPr lang="ko-Kore-KR" alt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600" dirty="0"/>
                            <a:t>Depth</a:t>
                          </a:r>
                          <a:endParaRPr lang="ko-Kore-KR" altLang="en-US" sz="16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911174587"/>
                      </a:ext>
                    </a:extLst>
                  </a:tr>
                  <a:tr h="4419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dirty="0"/>
                            <a:t>32</a:t>
                          </a:r>
                          <a:endParaRPr lang="ko-Kore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0431" t="-134247" r="-401293" b="-123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99571" t="-134247" r="-299571" b="-123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00862" t="-134247" r="-200862" b="-123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400862" t="-134247" r="-100862" b="-123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500862" t="-134247" r="-862" b="-1232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2011392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A978B98C-CC42-4441-92B8-D65421E9AFEE}"/>
              </a:ext>
            </a:extLst>
          </p:cNvPr>
          <p:cNvSpPr txBox="1"/>
          <p:nvPr/>
        </p:nvSpPr>
        <p:spPr>
          <a:xfrm>
            <a:off x="411920" y="1219617"/>
            <a:ext cx="113681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ko-KR" altLang="en-US" sz="2000" b="1" dirty="0">
                <a:solidFill>
                  <a:srgbClr val="C00000"/>
                </a:solidFill>
              </a:rPr>
              <a:t>암호 해킹 </a:t>
            </a:r>
            <a:r>
              <a:rPr kumimoji="1" lang="en-US" altLang="ko-KR" sz="2000" b="1" dirty="0">
                <a:solidFill>
                  <a:srgbClr val="C00000"/>
                </a:solidFill>
              </a:rPr>
              <a:t>(Grover)</a:t>
            </a:r>
            <a:r>
              <a:rPr kumimoji="1" lang="ko-KR" altLang="en-US" sz="2000" b="1" dirty="0">
                <a:solidFill>
                  <a:srgbClr val="C00000"/>
                </a:solidFill>
              </a:rPr>
              <a:t>에 대한 양자 자원 추정 시 많은 양의 양자 자원이 요구됨</a:t>
            </a:r>
            <a:endParaRPr kumimoji="1" lang="en-US" altLang="ko-KR" sz="2000" b="1" dirty="0">
              <a:solidFill>
                <a:srgbClr val="C00000"/>
              </a:solidFill>
            </a:endParaRPr>
          </a:p>
          <a:p>
            <a:r>
              <a:rPr kumimoji="1" lang="en-US" altLang="ko-KR" sz="2000" b="1" dirty="0">
                <a:sym typeface="Wingdings" pitchFamily="2" charset="2"/>
              </a:rPr>
              <a:t></a:t>
            </a:r>
            <a:r>
              <a:rPr kumimoji="1" lang="ko-KR" altLang="en-US" sz="2000" b="1" dirty="0">
                <a:sym typeface="Wingdings" pitchFamily="2" charset="2"/>
              </a:rPr>
              <a:t> 아래 예측과 같이 공격 가능 시기는  불분명 </a:t>
            </a:r>
            <a:r>
              <a:rPr kumimoji="1" lang="en-US" altLang="ko-KR" sz="2000" b="1" dirty="0">
                <a:sym typeface="Wingdings" pitchFamily="2" charset="2"/>
              </a:rPr>
              <a:t>(</a:t>
            </a:r>
            <a:r>
              <a:rPr kumimoji="1" lang="ko-KR" altLang="en-US" sz="2000" b="1" dirty="0">
                <a:sym typeface="Wingdings" pitchFamily="2" charset="2"/>
              </a:rPr>
              <a:t>대량의 안정적인 </a:t>
            </a:r>
            <a:r>
              <a:rPr kumimoji="1" lang="en-US" altLang="ko-KR" sz="2000" b="1" dirty="0">
                <a:sym typeface="Wingdings" pitchFamily="2" charset="2"/>
              </a:rPr>
              <a:t>qubit </a:t>
            </a:r>
            <a:r>
              <a:rPr kumimoji="1" lang="ko-KR" altLang="en-US" sz="2000" b="1" dirty="0">
                <a:sym typeface="Wingdings" pitchFamily="2" charset="2"/>
              </a:rPr>
              <a:t>필요</a:t>
            </a:r>
            <a:r>
              <a:rPr kumimoji="1" lang="en-US" altLang="ko-KR" sz="2000" b="1" dirty="0">
                <a:sym typeface="Wingdings" pitchFamily="2" charset="2"/>
              </a:rPr>
              <a:t>)</a:t>
            </a:r>
            <a:endParaRPr kumimoji="1" lang="ko-Kore-KR" alt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표 6">
                <a:extLst>
                  <a:ext uri="{FF2B5EF4-FFF2-40B4-BE49-F238E27FC236}">
                    <a16:creationId xmlns:a16="http://schemas.microsoft.com/office/drawing/2014/main" id="{6F5C3E8B-7930-4BA7-B25A-8550493B2742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037840" y="4186734"/>
              <a:ext cx="8487414" cy="10210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414569">
                      <a:extLst>
                        <a:ext uri="{9D8B030D-6E8A-4147-A177-3AD203B41FA5}">
                          <a16:colId xmlns:a16="http://schemas.microsoft.com/office/drawing/2014/main" val="4034165111"/>
                        </a:ext>
                      </a:extLst>
                    </a:gridCol>
                    <a:gridCol w="1414569">
                      <a:extLst>
                        <a:ext uri="{9D8B030D-6E8A-4147-A177-3AD203B41FA5}">
                          <a16:colId xmlns:a16="http://schemas.microsoft.com/office/drawing/2014/main" val="808563709"/>
                        </a:ext>
                      </a:extLst>
                    </a:gridCol>
                    <a:gridCol w="1414569">
                      <a:extLst>
                        <a:ext uri="{9D8B030D-6E8A-4147-A177-3AD203B41FA5}">
                          <a16:colId xmlns:a16="http://schemas.microsoft.com/office/drawing/2014/main" val="3825721944"/>
                        </a:ext>
                      </a:extLst>
                    </a:gridCol>
                    <a:gridCol w="1414569">
                      <a:extLst>
                        <a:ext uri="{9D8B030D-6E8A-4147-A177-3AD203B41FA5}">
                          <a16:colId xmlns:a16="http://schemas.microsoft.com/office/drawing/2014/main" val="4205064758"/>
                        </a:ext>
                      </a:extLst>
                    </a:gridCol>
                    <a:gridCol w="1414569">
                      <a:extLst>
                        <a:ext uri="{9D8B030D-6E8A-4147-A177-3AD203B41FA5}">
                          <a16:colId xmlns:a16="http://schemas.microsoft.com/office/drawing/2014/main" val="3136293122"/>
                        </a:ext>
                      </a:extLst>
                    </a:gridCol>
                    <a:gridCol w="1414569">
                      <a:extLst>
                        <a:ext uri="{9D8B030D-6E8A-4147-A177-3AD203B41FA5}">
                          <a16:colId xmlns:a16="http://schemas.microsoft.com/office/drawing/2014/main" val="2291740221"/>
                        </a:ext>
                      </a:extLst>
                    </a:gridCol>
                  </a:tblGrid>
                  <a:tr h="4419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600" dirty="0"/>
                            <a:t>Qubit</a:t>
                          </a:r>
                          <a:endParaRPr lang="ko-Kore-KR" alt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600" dirty="0"/>
                            <a:t>CCCNOT</a:t>
                          </a:r>
                          <a:endParaRPr lang="ko-Kore-KR" alt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600" dirty="0"/>
                            <a:t>CCNOT</a:t>
                          </a:r>
                        </a:p>
                        <a:p>
                          <a:pPr algn="ctr"/>
                          <a:r>
                            <a:rPr lang="en-US" altLang="ko-Kore-KR" sz="1600" dirty="0"/>
                            <a:t>(Toffoli)</a:t>
                          </a:r>
                          <a:endParaRPr lang="ko-Kore-KR" alt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600" dirty="0"/>
                            <a:t>CNOT</a:t>
                          </a:r>
                          <a:endParaRPr lang="ko-Kore-KR" alt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600" dirty="0"/>
                            <a:t>X</a:t>
                          </a:r>
                          <a:endParaRPr lang="ko-Kore-KR" alt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600" dirty="0"/>
                            <a:t>Depth</a:t>
                          </a:r>
                          <a:endParaRPr lang="ko-Kore-KR" altLang="en-US" sz="16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911174587"/>
                      </a:ext>
                    </a:extLst>
                  </a:tr>
                  <a:tr h="4419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dirty="0"/>
                            <a:t>9</a:t>
                          </a:r>
                          <a:r>
                            <a:rPr lang="en-US" altLang="ko-KR" dirty="0"/>
                            <a:t>84</a:t>
                          </a:r>
                          <a:endParaRPr lang="ko-Kore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dirty="0"/>
                            <a:t>-</a:t>
                          </a:r>
                          <a:endParaRPr lang="ko-Kore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ore-KR" b="0" i="1" smtClean="0">
                                    <a:latin typeface="Cambria Math" panose="02040503050406030204" pitchFamily="18" charset="0"/>
                                  </a:rPr>
                                  <m:t>1.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96</m:t>
                                </m:r>
                                <m:r>
                                  <a:rPr lang="en-US" altLang="ko-Kore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n-US" altLang="ko-Kore-K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ore-K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77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altLang="ko-Kore-K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ore-KR" b="0" i="1" smtClean="0">
                                    <a:latin typeface="Cambria Math" panose="02040503050406030204" pitchFamily="18" charset="0"/>
                                  </a:rPr>
                                  <m:t>1.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02</m:t>
                                </m:r>
                                <m:r>
                                  <a:rPr lang="en-US" altLang="ko-Kore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n-US" altLang="ko-Kore-K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ore-K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78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altLang="ko-Kore-K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ore-KR" b="0" i="1" smtClean="0">
                                    <a:latin typeface="Cambria Math" panose="02040503050406030204" pitchFamily="18" charset="0"/>
                                  </a:rPr>
                                  <m:t>1.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07</m:t>
                                </m:r>
                                <m:r>
                                  <a:rPr lang="en-US" altLang="ko-Kore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n-US" altLang="ko-Kore-K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ore-K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71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altLang="ko-Kore-K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ore-KR" b="0" i="1" smtClean="0">
                                    <a:latin typeface="Cambria Math" panose="02040503050406030204" pitchFamily="18" charset="0"/>
                                  </a:rPr>
                                  <m:t>1.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21</m:t>
                                </m:r>
                                <m:r>
                                  <a:rPr lang="en-US" altLang="ko-Kore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n-US" altLang="ko-Kore-K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ore-K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77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altLang="ko-Kore-K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22011392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표 6">
                <a:extLst>
                  <a:ext uri="{FF2B5EF4-FFF2-40B4-BE49-F238E27FC236}">
                    <a16:creationId xmlns:a16="http://schemas.microsoft.com/office/drawing/2014/main" id="{6F5C3E8B-7930-4BA7-B25A-8550493B2742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037840" y="4186734"/>
              <a:ext cx="8487414" cy="10210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414569">
                      <a:extLst>
                        <a:ext uri="{9D8B030D-6E8A-4147-A177-3AD203B41FA5}">
                          <a16:colId xmlns:a16="http://schemas.microsoft.com/office/drawing/2014/main" val="4034165111"/>
                        </a:ext>
                      </a:extLst>
                    </a:gridCol>
                    <a:gridCol w="1414569">
                      <a:extLst>
                        <a:ext uri="{9D8B030D-6E8A-4147-A177-3AD203B41FA5}">
                          <a16:colId xmlns:a16="http://schemas.microsoft.com/office/drawing/2014/main" val="808563709"/>
                        </a:ext>
                      </a:extLst>
                    </a:gridCol>
                    <a:gridCol w="1414569">
                      <a:extLst>
                        <a:ext uri="{9D8B030D-6E8A-4147-A177-3AD203B41FA5}">
                          <a16:colId xmlns:a16="http://schemas.microsoft.com/office/drawing/2014/main" val="3825721944"/>
                        </a:ext>
                      </a:extLst>
                    </a:gridCol>
                    <a:gridCol w="1414569">
                      <a:extLst>
                        <a:ext uri="{9D8B030D-6E8A-4147-A177-3AD203B41FA5}">
                          <a16:colId xmlns:a16="http://schemas.microsoft.com/office/drawing/2014/main" val="4205064758"/>
                        </a:ext>
                      </a:extLst>
                    </a:gridCol>
                    <a:gridCol w="1414569">
                      <a:extLst>
                        <a:ext uri="{9D8B030D-6E8A-4147-A177-3AD203B41FA5}">
                          <a16:colId xmlns:a16="http://schemas.microsoft.com/office/drawing/2014/main" val="3136293122"/>
                        </a:ext>
                      </a:extLst>
                    </a:gridCol>
                    <a:gridCol w="1414569">
                      <a:extLst>
                        <a:ext uri="{9D8B030D-6E8A-4147-A177-3AD203B41FA5}">
                          <a16:colId xmlns:a16="http://schemas.microsoft.com/office/drawing/2014/main" val="2291740221"/>
                        </a:ext>
                      </a:extLst>
                    </a:gridCol>
                  </a:tblGrid>
                  <a:tr h="5791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600" dirty="0"/>
                            <a:t>Qubit</a:t>
                          </a:r>
                          <a:endParaRPr lang="ko-Kore-KR" alt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600" dirty="0"/>
                            <a:t>CCCNOT</a:t>
                          </a:r>
                          <a:endParaRPr lang="ko-Kore-KR" alt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600" dirty="0"/>
                            <a:t>CCNOT</a:t>
                          </a:r>
                        </a:p>
                        <a:p>
                          <a:pPr algn="ctr"/>
                          <a:r>
                            <a:rPr lang="en-US" altLang="ko-Kore-KR" sz="1600" dirty="0"/>
                            <a:t>(Toffoli)</a:t>
                          </a:r>
                          <a:endParaRPr lang="ko-Kore-KR" alt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600" dirty="0"/>
                            <a:t>CNOT</a:t>
                          </a:r>
                          <a:endParaRPr lang="ko-Kore-KR" alt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600" dirty="0"/>
                            <a:t>X</a:t>
                          </a:r>
                          <a:endParaRPr lang="ko-Kore-KR" alt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600" dirty="0"/>
                            <a:t>Depth</a:t>
                          </a:r>
                          <a:endParaRPr lang="ko-Kore-KR" altLang="en-US" sz="16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911174587"/>
                      </a:ext>
                    </a:extLst>
                  </a:tr>
                  <a:tr h="4419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dirty="0"/>
                            <a:t>9</a:t>
                          </a:r>
                          <a:r>
                            <a:rPr lang="en-US" altLang="ko-KR" dirty="0"/>
                            <a:t>84</a:t>
                          </a:r>
                          <a:endParaRPr lang="ko-Kore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dirty="0"/>
                            <a:t>-</a:t>
                          </a:r>
                          <a:endParaRPr lang="ko-Kore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99571" t="-134247" r="-299571" b="-123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00862" t="-134247" r="-200862" b="-123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00862" t="-134247" r="-100862" b="-123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00862" t="-134247" r="-862" b="-1232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2011392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표 6">
                <a:extLst>
                  <a:ext uri="{FF2B5EF4-FFF2-40B4-BE49-F238E27FC236}">
                    <a16:creationId xmlns:a16="http://schemas.microsoft.com/office/drawing/2014/main" id="{67360754-8359-4699-825D-94512AC3D63F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037840" y="2866038"/>
              <a:ext cx="8487414" cy="10210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414569">
                      <a:extLst>
                        <a:ext uri="{9D8B030D-6E8A-4147-A177-3AD203B41FA5}">
                          <a16:colId xmlns:a16="http://schemas.microsoft.com/office/drawing/2014/main" val="4034165111"/>
                        </a:ext>
                      </a:extLst>
                    </a:gridCol>
                    <a:gridCol w="1414569">
                      <a:extLst>
                        <a:ext uri="{9D8B030D-6E8A-4147-A177-3AD203B41FA5}">
                          <a16:colId xmlns:a16="http://schemas.microsoft.com/office/drawing/2014/main" val="808563709"/>
                        </a:ext>
                      </a:extLst>
                    </a:gridCol>
                    <a:gridCol w="1414569">
                      <a:extLst>
                        <a:ext uri="{9D8B030D-6E8A-4147-A177-3AD203B41FA5}">
                          <a16:colId xmlns:a16="http://schemas.microsoft.com/office/drawing/2014/main" val="3825721944"/>
                        </a:ext>
                      </a:extLst>
                    </a:gridCol>
                    <a:gridCol w="1414569">
                      <a:extLst>
                        <a:ext uri="{9D8B030D-6E8A-4147-A177-3AD203B41FA5}">
                          <a16:colId xmlns:a16="http://schemas.microsoft.com/office/drawing/2014/main" val="4205064758"/>
                        </a:ext>
                      </a:extLst>
                    </a:gridCol>
                    <a:gridCol w="1414569">
                      <a:extLst>
                        <a:ext uri="{9D8B030D-6E8A-4147-A177-3AD203B41FA5}">
                          <a16:colId xmlns:a16="http://schemas.microsoft.com/office/drawing/2014/main" val="3136293122"/>
                        </a:ext>
                      </a:extLst>
                    </a:gridCol>
                    <a:gridCol w="1414569">
                      <a:extLst>
                        <a:ext uri="{9D8B030D-6E8A-4147-A177-3AD203B41FA5}">
                          <a16:colId xmlns:a16="http://schemas.microsoft.com/office/drawing/2014/main" val="2291740221"/>
                        </a:ext>
                      </a:extLst>
                    </a:gridCol>
                  </a:tblGrid>
                  <a:tr h="4419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600" dirty="0"/>
                            <a:t>Qubit</a:t>
                          </a:r>
                          <a:endParaRPr lang="ko-Kore-KR" alt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600" dirty="0"/>
                            <a:t>CCCNOT</a:t>
                          </a:r>
                          <a:endParaRPr lang="ko-Kore-KR" alt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600" dirty="0"/>
                            <a:t>CCNOT</a:t>
                          </a:r>
                        </a:p>
                        <a:p>
                          <a:pPr algn="ctr"/>
                          <a:r>
                            <a:rPr lang="en-US" altLang="ko-Kore-KR" sz="1600" dirty="0"/>
                            <a:t>(Toffoli)</a:t>
                          </a:r>
                          <a:endParaRPr lang="ko-Kore-KR" alt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600" dirty="0"/>
                            <a:t>CNOT</a:t>
                          </a:r>
                          <a:endParaRPr lang="ko-Kore-KR" alt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600" dirty="0"/>
                            <a:t>X</a:t>
                          </a:r>
                          <a:endParaRPr lang="ko-Kore-KR" alt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600" dirty="0"/>
                            <a:t>Depth</a:t>
                          </a:r>
                          <a:endParaRPr lang="ko-Kore-KR" altLang="en-US" sz="16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911174587"/>
                      </a:ext>
                    </a:extLst>
                  </a:tr>
                  <a:tr h="4419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dirty="0"/>
                            <a:t>6,648</a:t>
                          </a:r>
                          <a:endParaRPr lang="ko-Kore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dirty="0"/>
                            <a:t>-</a:t>
                          </a:r>
                          <a:endParaRPr lang="ko-Kore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ore-KR" b="0" i="1" smtClean="0">
                                    <a:latin typeface="Cambria Math" panose="02040503050406030204" pitchFamily="18" charset="0"/>
                                  </a:rPr>
                                  <m:t>1.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36</m:t>
                                </m:r>
                                <m:r>
                                  <a:rPr lang="en-US" altLang="ko-Kore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n-US" altLang="ko-Kore-K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ore-K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39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altLang="ko-Kore-K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ore-KR" b="0" i="1" smtClean="0">
                                    <a:latin typeface="Cambria Math" panose="02040503050406030204" pitchFamily="18" charset="0"/>
                                  </a:rPr>
                                  <m:t>1.5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r>
                                  <a:rPr lang="en-US" altLang="ko-Kore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n-US" altLang="ko-Kore-K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ore-K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40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altLang="ko-Kore-K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ore-KR" b="0" i="1" smtClean="0">
                                    <a:latin typeface="Cambria Math" panose="02040503050406030204" pitchFamily="18" charset="0"/>
                                  </a:rPr>
                                  <m:t>1.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44</m:t>
                                </m:r>
                                <m:r>
                                  <a:rPr lang="en-US" altLang="ko-Kore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n-US" altLang="ko-Kore-K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ore-K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40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altLang="ko-Kore-K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ore-KR" b="0" i="1" smtClean="0">
                                    <a:latin typeface="Cambria Math" panose="02040503050406030204" pitchFamily="18" charset="0"/>
                                  </a:rPr>
                                  <m:t>1.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22</m:t>
                                </m:r>
                                <m:r>
                                  <a:rPr lang="en-US" altLang="ko-Kore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n-US" altLang="ko-Kore-K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ore-K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39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altLang="ko-Kore-K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22011392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표 6">
                <a:extLst>
                  <a:ext uri="{FF2B5EF4-FFF2-40B4-BE49-F238E27FC236}">
                    <a16:creationId xmlns:a16="http://schemas.microsoft.com/office/drawing/2014/main" id="{67360754-8359-4699-825D-94512AC3D63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5690507"/>
                  </p:ext>
                </p:extLst>
              </p:nvPr>
            </p:nvGraphicFramePr>
            <p:xfrm>
              <a:off x="3037840" y="2866038"/>
              <a:ext cx="8487414" cy="10210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414569">
                      <a:extLst>
                        <a:ext uri="{9D8B030D-6E8A-4147-A177-3AD203B41FA5}">
                          <a16:colId xmlns:a16="http://schemas.microsoft.com/office/drawing/2014/main" val="4034165111"/>
                        </a:ext>
                      </a:extLst>
                    </a:gridCol>
                    <a:gridCol w="1414569">
                      <a:extLst>
                        <a:ext uri="{9D8B030D-6E8A-4147-A177-3AD203B41FA5}">
                          <a16:colId xmlns:a16="http://schemas.microsoft.com/office/drawing/2014/main" val="808563709"/>
                        </a:ext>
                      </a:extLst>
                    </a:gridCol>
                    <a:gridCol w="1414569">
                      <a:extLst>
                        <a:ext uri="{9D8B030D-6E8A-4147-A177-3AD203B41FA5}">
                          <a16:colId xmlns:a16="http://schemas.microsoft.com/office/drawing/2014/main" val="3825721944"/>
                        </a:ext>
                      </a:extLst>
                    </a:gridCol>
                    <a:gridCol w="1414569">
                      <a:extLst>
                        <a:ext uri="{9D8B030D-6E8A-4147-A177-3AD203B41FA5}">
                          <a16:colId xmlns:a16="http://schemas.microsoft.com/office/drawing/2014/main" val="4205064758"/>
                        </a:ext>
                      </a:extLst>
                    </a:gridCol>
                    <a:gridCol w="1414569">
                      <a:extLst>
                        <a:ext uri="{9D8B030D-6E8A-4147-A177-3AD203B41FA5}">
                          <a16:colId xmlns:a16="http://schemas.microsoft.com/office/drawing/2014/main" val="3136293122"/>
                        </a:ext>
                      </a:extLst>
                    </a:gridCol>
                    <a:gridCol w="1414569">
                      <a:extLst>
                        <a:ext uri="{9D8B030D-6E8A-4147-A177-3AD203B41FA5}">
                          <a16:colId xmlns:a16="http://schemas.microsoft.com/office/drawing/2014/main" val="2291740221"/>
                        </a:ext>
                      </a:extLst>
                    </a:gridCol>
                  </a:tblGrid>
                  <a:tr h="5791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600" dirty="0"/>
                            <a:t>Qubit</a:t>
                          </a:r>
                          <a:endParaRPr lang="ko-Kore-KR" alt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600" dirty="0"/>
                            <a:t>CCCNOT</a:t>
                          </a:r>
                          <a:endParaRPr lang="ko-Kore-KR" alt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600" dirty="0"/>
                            <a:t>CCNOT</a:t>
                          </a:r>
                        </a:p>
                        <a:p>
                          <a:pPr algn="ctr"/>
                          <a:r>
                            <a:rPr lang="en-US" altLang="ko-Kore-KR" sz="1600" dirty="0"/>
                            <a:t>(Toffoli)</a:t>
                          </a:r>
                          <a:endParaRPr lang="ko-Kore-KR" alt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600" dirty="0"/>
                            <a:t>CNOT</a:t>
                          </a:r>
                          <a:endParaRPr lang="ko-Kore-KR" alt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600" dirty="0"/>
                            <a:t>X</a:t>
                          </a:r>
                          <a:endParaRPr lang="ko-Kore-KR" alt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600" dirty="0"/>
                            <a:t>Depth</a:t>
                          </a:r>
                          <a:endParaRPr lang="ko-Kore-KR" altLang="en-US" sz="16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911174587"/>
                      </a:ext>
                    </a:extLst>
                  </a:tr>
                  <a:tr h="4419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dirty="0"/>
                            <a:t>6,648</a:t>
                          </a:r>
                          <a:endParaRPr lang="ko-Kore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dirty="0"/>
                            <a:t>-</a:t>
                          </a:r>
                          <a:endParaRPr lang="ko-Kore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99571" t="-134247" r="-299571" b="-123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300862" t="-134247" r="-200862" b="-123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400862" t="-134247" r="-100862" b="-123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500862" t="-134247" r="-862" b="-1232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2011392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4" name="직사각형 13">
            <a:extLst>
              <a:ext uri="{FF2B5EF4-FFF2-40B4-BE49-F238E27FC236}">
                <a16:creationId xmlns:a16="http://schemas.microsoft.com/office/drawing/2014/main" id="{6DFD6F0C-C892-42F8-93FE-B550051EA446}"/>
              </a:ext>
            </a:extLst>
          </p:cNvPr>
          <p:cNvSpPr/>
          <p:nvPr/>
        </p:nvSpPr>
        <p:spPr>
          <a:xfrm>
            <a:off x="10100094" y="2866037"/>
            <a:ext cx="1437602" cy="365467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FDFA998-DB7A-4CA5-ACFE-9153CD449E57}"/>
              </a:ext>
            </a:extLst>
          </p:cNvPr>
          <p:cNvSpPr/>
          <p:nvPr/>
        </p:nvSpPr>
        <p:spPr>
          <a:xfrm>
            <a:off x="3037840" y="2866037"/>
            <a:ext cx="1402080" cy="365467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화살표: 왼쪽/오른쪽 12">
            <a:extLst>
              <a:ext uri="{FF2B5EF4-FFF2-40B4-BE49-F238E27FC236}">
                <a16:creationId xmlns:a16="http://schemas.microsoft.com/office/drawing/2014/main" id="{5B6484D1-DFE9-4ED2-84B2-8EFD86056245}"/>
              </a:ext>
            </a:extLst>
          </p:cNvPr>
          <p:cNvSpPr/>
          <p:nvPr/>
        </p:nvSpPr>
        <p:spPr>
          <a:xfrm>
            <a:off x="4151376" y="2447365"/>
            <a:ext cx="6272784" cy="587107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Qubit</a:t>
            </a:r>
            <a:r>
              <a:rPr lang="ko-KR" altLang="en-US" b="1" dirty="0"/>
              <a:t>과 </a:t>
            </a:r>
            <a:r>
              <a:rPr lang="en-US" altLang="ko-KR" b="1" dirty="0"/>
              <a:t>Depth</a:t>
            </a:r>
            <a:r>
              <a:rPr lang="ko-KR" altLang="en-US" b="1" dirty="0"/>
              <a:t>는 </a:t>
            </a:r>
            <a:r>
              <a:rPr lang="en-US" altLang="ko-KR" b="1" dirty="0"/>
              <a:t>Trade-off </a:t>
            </a:r>
            <a:r>
              <a:rPr lang="ko-KR" altLang="en-US" b="1" dirty="0"/>
              <a:t>관계</a:t>
            </a:r>
          </a:p>
        </p:txBody>
      </p:sp>
    </p:spTree>
    <p:extLst>
      <p:ext uri="{BB962C8B-B14F-4D97-AF65-F5344CB8AC3E}">
        <p14:creationId xmlns:p14="http://schemas.microsoft.com/office/powerpoint/2010/main" val="11819818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4A9C1F-089E-478C-97FC-1FC1E2E51C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양자회로자원 분석</a:t>
            </a:r>
          </a:p>
        </p:txBody>
      </p:sp>
      <p:sp>
        <p:nvSpPr>
          <p:cNvPr id="4" name="텍스트 개체 틀 2">
            <a:extLst>
              <a:ext uri="{FF2B5EF4-FFF2-40B4-BE49-F238E27FC236}">
                <a16:creationId xmlns:a16="http://schemas.microsoft.com/office/drawing/2014/main" id="{714A34C8-394E-4F0F-9C5E-52812E6D218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1152524"/>
            <a:ext cx="12192000" cy="5705475"/>
          </a:xfrm>
        </p:spPr>
        <p:txBody>
          <a:bodyPr>
            <a:normAutofit/>
          </a:bodyPr>
          <a:lstStyle/>
          <a:p>
            <a:r>
              <a:rPr kumimoji="1" lang="en-US" altLang="ko-Kore-KR" sz="2400" b="1" dirty="0">
                <a:solidFill>
                  <a:srgbClr val="FF0000"/>
                </a:solidFill>
              </a:rPr>
              <a:t>Width </a:t>
            </a:r>
            <a:r>
              <a:rPr kumimoji="1" lang="en-US" altLang="ko-KR" sz="2400" b="1" dirty="0">
                <a:solidFill>
                  <a:srgbClr val="FF0000"/>
                </a:solidFill>
              </a:rPr>
              <a:t>(</a:t>
            </a:r>
            <a:r>
              <a:rPr kumimoji="1" lang="ko-KR" altLang="en-US" sz="2400" b="1" dirty="0">
                <a:solidFill>
                  <a:srgbClr val="FF0000"/>
                </a:solidFill>
              </a:rPr>
              <a:t>너비</a:t>
            </a:r>
            <a:r>
              <a:rPr kumimoji="1" lang="en-US" altLang="ko-KR" sz="2400" b="1" dirty="0">
                <a:solidFill>
                  <a:srgbClr val="FF0000"/>
                </a:solidFill>
              </a:rPr>
              <a:t>)</a:t>
            </a:r>
            <a:r>
              <a:rPr kumimoji="1" lang="en-US" altLang="ko-Kore-KR" sz="2400" dirty="0"/>
              <a:t> </a:t>
            </a:r>
            <a:r>
              <a:rPr kumimoji="1" lang="ko-KR" altLang="en-US" sz="2000" dirty="0"/>
              <a:t>물리적인 </a:t>
            </a:r>
            <a:r>
              <a:rPr kumimoji="1" lang="ko-KR" altLang="en-US" sz="2000" dirty="0" err="1"/>
              <a:t>큐비트</a:t>
            </a:r>
            <a:r>
              <a:rPr kumimoji="1" lang="ko-KR" altLang="en-US" sz="2000" dirty="0"/>
              <a:t> 수</a:t>
            </a:r>
            <a:endParaRPr kumimoji="1" lang="en-US" altLang="ko-KR" sz="2400" b="1" dirty="0"/>
          </a:p>
          <a:p>
            <a:endParaRPr kumimoji="1" lang="en-US" altLang="ko-KR" sz="1000" b="1" dirty="0"/>
          </a:p>
          <a:p>
            <a:r>
              <a:rPr kumimoji="1" lang="en-US" altLang="ko-KR" sz="2400" b="1" dirty="0">
                <a:solidFill>
                  <a:srgbClr val="FFC000"/>
                </a:solidFill>
              </a:rPr>
              <a:t>Depth (</a:t>
            </a:r>
            <a:r>
              <a:rPr kumimoji="1" lang="ko-KR" altLang="en-US" sz="2400" b="1" dirty="0">
                <a:solidFill>
                  <a:srgbClr val="FFC000"/>
                </a:solidFill>
              </a:rPr>
              <a:t>깊이</a:t>
            </a:r>
            <a:r>
              <a:rPr kumimoji="1" lang="en-US" altLang="ko-KR" sz="2400" b="1" dirty="0">
                <a:solidFill>
                  <a:srgbClr val="FFC000"/>
                </a:solidFill>
              </a:rPr>
              <a:t>)</a:t>
            </a:r>
            <a:r>
              <a:rPr kumimoji="1" lang="en-US" altLang="ko-KR" sz="2400" dirty="0"/>
              <a:t> </a:t>
            </a:r>
          </a:p>
          <a:p>
            <a:pPr lvl="1">
              <a:buFontTx/>
              <a:buChar char="-"/>
            </a:pPr>
            <a:r>
              <a:rPr kumimoji="1" lang="ko-KR" altLang="en-US" sz="2000" dirty="0"/>
              <a:t>입력에서 출력까지의 경로에 대한 최대 길이</a:t>
            </a:r>
            <a:endParaRPr kumimoji="1" lang="en-US" altLang="ko-KR" sz="2000" dirty="0"/>
          </a:p>
          <a:p>
            <a:pPr lvl="1">
              <a:buFontTx/>
              <a:buChar char="-"/>
            </a:pPr>
            <a:r>
              <a:rPr kumimoji="1" lang="ko-KR" altLang="en-US" sz="2000" dirty="0"/>
              <a:t>연속적인 </a:t>
            </a:r>
            <a:r>
              <a:rPr kumimoji="1" lang="ko-KR" altLang="en-US" sz="2000" b="1" dirty="0">
                <a:solidFill>
                  <a:srgbClr val="2E75B6"/>
                </a:solidFill>
              </a:rPr>
              <a:t>양자 게이트 연산의 수</a:t>
            </a:r>
            <a:r>
              <a:rPr kumimoji="1" lang="ko-KR" altLang="en-US" sz="2000" dirty="0"/>
              <a:t>를 의미</a:t>
            </a:r>
            <a:endParaRPr kumimoji="1" lang="en-US" altLang="ko-KR" sz="2000" dirty="0"/>
          </a:p>
          <a:p>
            <a:pPr lvl="1">
              <a:buFontTx/>
              <a:buChar char="-"/>
            </a:pPr>
            <a:r>
              <a:rPr kumimoji="1" lang="ko-KR" altLang="en-US" sz="2000" dirty="0"/>
              <a:t>물리적 연산 시간을 나타냄</a:t>
            </a:r>
            <a:r>
              <a:rPr kumimoji="1" lang="en-US" altLang="ko-KR" sz="2000" dirty="0"/>
              <a:t> </a:t>
            </a:r>
            <a:r>
              <a:rPr kumimoji="1" lang="en-US" altLang="ko-KR" sz="2000" b="1" dirty="0">
                <a:solidFill>
                  <a:srgbClr val="2E75B6"/>
                </a:solidFill>
              </a:rPr>
              <a:t>(</a:t>
            </a:r>
            <a:r>
              <a:rPr kumimoji="1" lang="ko-KR" altLang="en-US" sz="2000" b="1" dirty="0">
                <a:solidFill>
                  <a:srgbClr val="2E75B6"/>
                </a:solidFill>
              </a:rPr>
              <a:t>즉</a:t>
            </a:r>
            <a:r>
              <a:rPr kumimoji="1" lang="en-US" altLang="ko-KR" sz="2000" b="1" dirty="0">
                <a:solidFill>
                  <a:srgbClr val="2E75B6"/>
                </a:solidFill>
              </a:rPr>
              <a:t>,</a:t>
            </a:r>
            <a:r>
              <a:rPr kumimoji="1" lang="ko-KR" altLang="en-US" sz="2000" b="1" dirty="0">
                <a:solidFill>
                  <a:srgbClr val="2E75B6"/>
                </a:solidFill>
              </a:rPr>
              <a:t> 연속적인 게이트 수가 </a:t>
            </a:r>
            <a:r>
              <a:rPr kumimoji="1" lang="en-US" altLang="ko-KR" sz="2000" b="1" dirty="0">
                <a:solidFill>
                  <a:srgbClr val="2E75B6"/>
                </a:solidFill>
              </a:rPr>
              <a:t>depth</a:t>
            </a:r>
            <a:r>
              <a:rPr kumimoji="1" lang="ko-KR" altLang="en-US" sz="2000" b="1" dirty="0">
                <a:solidFill>
                  <a:srgbClr val="2E75B6"/>
                </a:solidFill>
              </a:rPr>
              <a:t>로 이어짐</a:t>
            </a:r>
            <a:r>
              <a:rPr kumimoji="1" lang="en-US" altLang="ko-KR" sz="2000" b="1" dirty="0">
                <a:solidFill>
                  <a:srgbClr val="2E75B6"/>
                </a:solidFill>
              </a:rPr>
              <a:t>)</a:t>
            </a:r>
          </a:p>
          <a:p>
            <a:pPr lvl="1">
              <a:buFontTx/>
              <a:buChar char="-"/>
            </a:pPr>
            <a:r>
              <a:rPr kumimoji="1" lang="en-US" altLang="ko-KR" sz="2000" b="1" dirty="0"/>
              <a:t>Depth</a:t>
            </a:r>
            <a:r>
              <a:rPr kumimoji="1" lang="ko-KR" altLang="en-US" sz="2000" b="1" dirty="0"/>
              <a:t>가 클수록 양자 컴퓨터의 </a:t>
            </a:r>
            <a:r>
              <a:rPr kumimoji="1" lang="en-US" altLang="ko-KR" sz="2000" b="1" dirty="0"/>
              <a:t>noise</a:t>
            </a:r>
            <a:r>
              <a:rPr kumimoji="1" lang="ko-KR" altLang="en-US" sz="2000" b="1" dirty="0"/>
              <a:t>가 커지므로 원하는 결과를 얻기 어려움</a:t>
            </a:r>
            <a:endParaRPr kumimoji="1" lang="en-US" altLang="ko-KR" sz="2000" b="1" dirty="0"/>
          </a:p>
          <a:p>
            <a:pPr lvl="1">
              <a:buFontTx/>
              <a:buChar char="-"/>
            </a:pPr>
            <a:endParaRPr kumimoji="1" lang="en-US" altLang="ko-KR" sz="2000" b="1" dirty="0"/>
          </a:p>
          <a:p>
            <a:pPr lvl="1">
              <a:buFontTx/>
              <a:buChar char="-"/>
            </a:pPr>
            <a:endParaRPr kumimoji="1" lang="en-US" altLang="ko-KR" sz="2000" b="1" dirty="0"/>
          </a:p>
          <a:p>
            <a:pPr lvl="1">
              <a:buFontTx/>
              <a:buChar char="-"/>
            </a:pPr>
            <a:endParaRPr kumimoji="1" lang="en-US" altLang="ko-KR" sz="2000" b="1" dirty="0"/>
          </a:p>
          <a:p>
            <a:pPr lvl="1">
              <a:buFontTx/>
              <a:buChar char="-"/>
            </a:pPr>
            <a:endParaRPr kumimoji="1" lang="en-US" altLang="ko-KR" sz="2000" b="1" dirty="0"/>
          </a:p>
          <a:p>
            <a:r>
              <a:rPr kumimoji="1" lang="en-US" altLang="ko-KR" sz="2200" dirty="0"/>
              <a:t>Noise</a:t>
            </a:r>
            <a:r>
              <a:rPr kumimoji="1" lang="ko-KR" altLang="en-US" sz="2200" dirty="0"/>
              <a:t>가 많은 양자 컴퓨터 상에서 동작하기 위한 실용적 방안</a:t>
            </a:r>
            <a:endParaRPr kumimoji="1" lang="en-US" altLang="ko-KR" sz="2200" dirty="0"/>
          </a:p>
          <a:p>
            <a:pPr marL="914400" lvl="1" indent="-457200">
              <a:buAutoNum type="arabicPeriod"/>
            </a:pPr>
            <a:r>
              <a:rPr kumimoji="1" lang="ko-KR" altLang="en-US" sz="2000" b="1" dirty="0"/>
              <a:t>양자 오류 수정</a:t>
            </a:r>
            <a:r>
              <a:rPr kumimoji="1" lang="en-US" altLang="ko-KR" sz="2000" dirty="0"/>
              <a:t>:</a:t>
            </a:r>
            <a:r>
              <a:rPr kumimoji="1" lang="ko-KR" altLang="en-US" sz="2000" dirty="0"/>
              <a:t> 오류 수정을 위한 많은 오버헤드 비용 필요 </a:t>
            </a:r>
            <a:br>
              <a:rPr kumimoji="1" lang="en-US" altLang="ko-KR" sz="2000" dirty="0"/>
            </a:br>
            <a:r>
              <a:rPr kumimoji="1" lang="en-US" altLang="ko-KR" sz="1800" dirty="0"/>
              <a:t>-</a:t>
            </a:r>
            <a:r>
              <a:rPr kumimoji="1" lang="ko-KR" altLang="en-US" sz="1800" dirty="0"/>
              <a:t> 오류정정에 추가적인 </a:t>
            </a:r>
            <a:r>
              <a:rPr kumimoji="1" lang="en-US" altLang="ko-KR" sz="1800" dirty="0"/>
              <a:t>qubit</a:t>
            </a:r>
            <a:r>
              <a:rPr kumimoji="1" lang="ko-KR" altLang="en-US" sz="1800" dirty="0"/>
              <a:t>와 게이트가 필요함</a:t>
            </a:r>
            <a:r>
              <a:rPr kumimoji="1" lang="en-US" altLang="ko-KR" sz="1800" dirty="0"/>
              <a:t>,</a:t>
            </a:r>
            <a:r>
              <a:rPr kumimoji="1" lang="ko-KR" altLang="en-US" sz="1800" dirty="0"/>
              <a:t> 안정적인 양자컴퓨터 사용에 시간이 걸릴 것으로 예상</a:t>
            </a:r>
            <a:endParaRPr kumimoji="1" lang="en-US" altLang="ko-KR" dirty="0"/>
          </a:p>
          <a:p>
            <a:pPr marL="914400" lvl="2" indent="0">
              <a:buNone/>
            </a:pPr>
            <a:r>
              <a:rPr kumimoji="1" lang="en-US" altLang="ko-KR" sz="1800" b="1" dirty="0">
                <a:solidFill>
                  <a:srgbClr val="FF0000"/>
                </a:solidFill>
              </a:rPr>
              <a:t>- </a:t>
            </a:r>
            <a:r>
              <a:rPr kumimoji="1" lang="ko-KR" altLang="en-US" sz="1800" b="1" dirty="0">
                <a:solidFill>
                  <a:srgbClr val="FF0000"/>
                </a:solidFill>
              </a:rPr>
              <a:t>최상의 하드웨어의 </a:t>
            </a:r>
            <a:r>
              <a:rPr kumimoji="1" lang="en-US" altLang="ko-KR" sz="1800" b="1" dirty="0">
                <a:solidFill>
                  <a:srgbClr val="FF0000"/>
                </a:solidFill>
              </a:rPr>
              <a:t>2 </a:t>
            </a:r>
            <a:r>
              <a:rPr kumimoji="1" lang="ko-KR" altLang="en-US" sz="1800" b="1" dirty="0" err="1">
                <a:solidFill>
                  <a:srgbClr val="FF0000"/>
                </a:solidFill>
              </a:rPr>
              <a:t>큐비트</a:t>
            </a:r>
            <a:r>
              <a:rPr kumimoji="1" lang="ko-KR" altLang="en-US" sz="1800" b="1" dirty="0">
                <a:solidFill>
                  <a:srgbClr val="FF0000"/>
                </a:solidFill>
              </a:rPr>
              <a:t> 게이트 당 오류율은 </a:t>
            </a:r>
            <a:r>
              <a:rPr kumimoji="1" lang="en-US" altLang="ko-KR" sz="1800" b="1" dirty="0">
                <a:solidFill>
                  <a:srgbClr val="FF0000"/>
                </a:solidFill>
              </a:rPr>
              <a:t>0.1% </a:t>
            </a:r>
            <a:r>
              <a:rPr kumimoji="1" lang="ko-KR" altLang="en-US" sz="1800" b="1" dirty="0">
                <a:solidFill>
                  <a:srgbClr val="FF0000"/>
                </a:solidFill>
              </a:rPr>
              <a:t>이상</a:t>
            </a:r>
            <a:endParaRPr kumimoji="1" lang="en-US" altLang="ko-KR" b="1" dirty="0">
              <a:solidFill>
                <a:srgbClr val="FF0000"/>
              </a:solidFill>
            </a:endParaRPr>
          </a:p>
          <a:p>
            <a:pPr marL="914400" lvl="1" indent="-457200">
              <a:buAutoNum type="arabicPeriod" startAt="2"/>
            </a:pPr>
            <a:r>
              <a:rPr kumimoji="1" lang="en-US" altLang="ko-KR" sz="2000" b="1" dirty="0"/>
              <a:t>Depth </a:t>
            </a:r>
            <a:r>
              <a:rPr kumimoji="1" lang="ko-KR" altLang="en-US" sz="2000" b="1" dirty="0"/>
              <a:t>최적화</a:t>
            </a:r>
            <a:r>
              <a:rPr kumimoji="1" lang="en-US" altLang="ko-KR" sz="2000" b="1" dirty="0"/>
              <a:t>:</a:t>
            </a:r>
            <a:r>
              <a:rPr kumimoji="1" lang="ko-KR" altLang="en-US" sz="2000" b="1" dirty="0"/>
              <a:t> </a:t>
            </a:r>
            <a:r>
              <a:rPr kumimoji="1" lang="ko-KR" altLang="en-US" sz="2000" dirty="0"/>
              <a:t>양자 게이트 수를 줄인 최적화 구현 및 회로의 병렬 구현</a:t>
            </a:r>
            <a:r>
              <a:rPr kumimoji="1" lang="en-US" altLang="ko-KR" sz="2000" dirty="0">
                <a:sym typeface="Wingdings" panose="05000000000000000000" pitchFamily="2" charset="2"/>
              </a:rPr>
              <a:t></a:t>
            </a:r>
            <a:r>
              <a:rPr kumimoji="1" lang="ko-KR" altLang="en-US" sz="2000" dirty="0">
                <a:sym typeface="Wingdings" panose="05000000000000000000" pitchFamily="2" charset="2"/>
              </a:rPr>
              <a:t>가장 현실적인 연구 방향</a:t>
            </a:r>
            <a:endParaRPr kumimoji="1" lang="en-US" altLang="ko-KR" sz="2000" dirty="0"/>
          </a:p>
          <a:p>
            <a:pPr lvl="1">
              <a:buFontTx/>
              <a:buChar char="-"/>
            </a:pPr>
            <a:endParaRPr kumimoji="1" lang="en-US" altLang="ko-KR" sz="2000" b="1" dirty="0"/>
          </a:p>
          <a:p>
            <a:pPr marL="0" indent="0">
              <a:buNone/>
            </a:pPr>
            <a:endParaRPr kumimoji="1" lang="en-US" altLang="ko-KR" sz="2000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BE1EE014-1EB7-4C83-8F80-06CF36C8C778}"/>
              </a:ext>
            </a:extLst>
          </p:cNvPr>
          <p:cNvGrpSpPr/>
          <p:nvPr/>
        </p:nvGrpSpPr>
        <p:grpSpPr>
          <a:xfrm>
            <a:off x="6447304" y="1087621"/>
            <a:ext cx="5255286" cy="1573718"/>
            <a:chOff x="6304564" y="1002568"/>
            <a:chExt cx="5255286" cy="1573718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6A3E3025-11AC-47ED-8962-64BF74F9EB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40346" y="1364741"/>
              <a:ext cx="4619504" cy="1211545"/>
            </a:xfrm>
            <a:prstGeom prst="rect">
              <a:avLst/>
            </a:prstGeom>
          </p:spPr>
        </p:pic>
        <p:sp>
          <p:nvSpPr>
            <p:cNvPr id="8" name="왼쪽 대괄호[L] 6">
              <a:extLst>
                <a:ext uri="{FF2B5EF4-FFF2-40B4-BE49-F238E27FC236}">
                  <a16:creationId xmlns:a16="http://schemas.microsoft.com/office/drawing/2014/main" id="{A3BBD2DA-4B55-4AA0-804E-25341809FF0C}"/>
                </a:ext>
              </a:extLst>
            </p:cNvPr>
            <p:cNvSpPr/>
            <p:nvPr/>
          </p:nvSpPr>
          <p:spPr>
            <a:xfrm>
              <a:off x="6855824" y="1501600"/>
              <a:ext cx="45719" cy="1015663"/>
            </a:xfrm>
            <a:prstGeom prst="leftBracket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6AC9F13-534C-4B13-9D5E-45FBE580F681}"/>
                </a:ext>
              </a:extLst>
            </p:cNvPr>
            <p:cNvSpPr txBox="1"/>
            <p:nvPr/>
          </p:nvSpPr>
          <p:spPr>
            <a:xfrm>
              <a:off x="6304564" y="1849159"/>
              <a:ext cx="54213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1200" dirty="0"/>
                <a:t>width</a:t>
              </a:r>
              <a:endParaRPr kumimoji="1" lang="ko-Kore-KR" altLang="en-US" sz="1200" dirty="0"/>
            </a:p>
          </p:txBody>
        </p:sp>
        <p:sp>
          <p:nvSpPr>
            <p:cNvPr id="10" name="왼쪽 대괄호[L] 8">
              <a:extLst>
                <a:ext uri="{FF2B5EF4-FFF2-40B4-BE49-F238E27FC236}">
                  <a16:creationId xmlns:a16="http://schemas.microsoft.com/office/drawing/2014/main" id="{45E6B298-79DB-4266-B624-FC03033C5146}"/>
                </a:ext>
              </a:extLst>
            </p:cNvPr>
            <p:cNvSpPr/>
            <p:nvPr/>
          </p:nvSpPr>
          <p:spPr>
            <a:xfrm rot="5400000">
              <a:off x="9192785" y="-770619"/>
              <a:ext cx="92854" cy="4242719"/>
            </a:xfrm>
            <a:prstGeom prst="leftBracket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4E8F61D-7D38-446A-9165-B28AC0BF76D0}"/>
                </a:ext>
              </a:extLst>
            </p:cNvPr>
            <p:cNvSpPr txBox="1"/>
            <p:nvPr/>
          </p:nvSpPr>
          <p:spPr>
            <a:xfrm>
              <a:off x="8966206" y="1002568"/>
              <a:ext cx="56778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1200" dirty="0"/>
                <a:t>depth</a:t>
              </a:r>
              <a:endParaRPr kumimoji="1" lang="ko-Kore-KR" altLang="en-US" sz="1200" dirty="0"/>
            </a:p>
          </p:txBody>
        </p: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54B1443-7D47-4FF4-86A3-BC9F9E53F8C9}"/>
              </a:ext>
            </a:extLst>
          </p:cNvPr>
          <p:cNvSpPr/>
          <p:nvPr/>
        </p:nvSpPr>
        <p:spPr>
          <a:xfrm>
            <a:off x="6478301" y="1918714"/>
            <a:ext cx="451240" cy="29249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1CEB42E-CA67-486F-B3BB-59FA1B39DA49}"/>
              </a:ext>
            </a:extLst>
          </p:cNvPr>
          <p:cNvSpPr/>
          <p:nvPr/>
        </p:nvSpPr>
        <p:spPr>
          <a:xfrm>
            <a:off x="9125723" y="1077699"/>
            <a:ext cx="512457" cy="276999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1984719-CAEE-FB2C-336D-B6B4222D6E1D}"/>
              </a:ext>
            </a:extLst>
          </p:cNvPr>
          <p:cNvSpPr txBox="1"/>
          <p:nvPr/>
        </p:nvSpPr>
        <p:spPr>
          <a:xfrm>
            <a:off x="0" y="3843702"/>
            <a:ext cx="12192000" cy="984885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ko-KR" altLang="en-US" sz="2000" dirty="0"/>
              <a:t>현재 얕은 </a:t>
            </a:r>
            <a:r>
              <a:rPr kumimoji="1" lang="en-US" altLang="ko-KR" sz="2000" dirty="0"/>
              <a:t>depth</a:t>
            </a:r>
            <a:r>
              <a:rPr kumimoji="1" lang="ko-KR" altLang="en-US" sz="2000" dirty="0"/>
              <a:t>의 알고리즘은 실제 양자 컴퓨터에서 실현 가능</a:t>
            </a:r>
            <a:endParaRPr kumimoji="1" lang="en-US" altLang="ko-KR" sz="2000" b="1" dirty="0">
              <a:solidFill>
                <a:srgbClr val="C0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ko-KR" altLang="en-US" sz="2000" b="1" dirty="0">
                <a:solidFill>
                  <a:srgbClr val="FF0000"/>
                </a:solidFill>
              </a:rPr>
              <a:t>물리적인 </a:t>
            </a:r>
            <a:r>
              <a:rPr kumimoji="1" lang="en-US" altLang="ko-KR" sz="2000" b="1" dirty="0">
                <a:solidFill>
                  <a:srgbClr val="FF0000"/>
                </a:solidFill>
              </a:rPr>
              <a:t>qubit</a:t>
            </a:r>
            <a:r>
              <a:rPr kumimoji="1" lang="ko-KR" altLang="en-US" sz="2000" b="1" dirty="0">
                <a:solidFill>
                  <a:srgbClr val="FF0000"/>
                </a:solidFill>
              </a:rPr>
              <a:t> 수를 달성하더라도</a:t>
            </a:r>
            <a:r>
              <a:rPr kumimoji="1" lang="en-US" altLang="ko-KR" sz="2000" b="1" dirty="0">
                <a:solidFill>
                  <a:srgbClr val="FF0000"/>
                </a:solidFill>
              </a:rPr>
              <a:t>,</a:t>
            </a:r>
            <a:r>
              <a:rPr kumimoji="1" lang="ko-KR" altLang="en-US" sz="2000" b="1" dirty="0">
                <a:solidFill>
                  <a:srgbClr val="FF0000"/>
                </a:solidFill>
              </a:rPr>
              <a:t> 큰 </a:t>
            </a:r>
            <a:r>
              <a:rPr kumimoji="1" lang="en-US" altLang="ko-KR" sz="2000" b="1" dirty="0">
                <a:solidFill>
                  <a:srgbClr val="FF0000"/>
                </a:solidFill>
              </a:rPr>
              <a:t>depth</a:t>
            </a:r>
            <a:r>
              <a:rPr kumimoji="1" lang="ko-KR" altLang="en-US" sz="2000" b="1" dirty="0">
                <a:solidFill>
                  <a:srgbClr val="FF0000"/>
                </a:solidFill>
              </a:rPr>
              <a:t>의 양자회로의 경우 오류로 인해 동작이 어려움</a:t>
            </a:r>
            <a:br>
              <a:rPr kumimoji="1" lang="en-US" altLang="ko-KR" sz="2000" b="1" dirty="0">
                <a:solidFill>
                  <a:srgbClr val="FF0000"/>
                </a:solidFill>
              </a:rPr>
            </a:br>
            <a:r>
              <a:rPr kumimoji="1" lang="en-US" altLang="ko-KR" dirty="0">
                <a:sym typeface="Wingdings" pitchFamily="2" charset="2"/>
              </a:rPr>
              <a:t></a:t>
            </a:r>
            <a:r>
              <a:rPr kumimoji="1" lang="ko-KR" altLang="en-US" dirty="0">
                <a:sym typeface="Wingdings" pitchFamily="2" charset="2"/>
              </a:rPr>
              <a:t> 물리적 </a:t>
            </a:r>
            <a:r>
              <a:rPr kumimoji="1" lang="en-US" altLang="ko-KR" dirty="0">
                <a:sym typeface="Wingdings" pitchFamily="2" charset="2"/>
              </a:rPr>
              <a:t>qubit</a:t>
            </a:r>
            <a:r>
              <a:rPr kumimoji="1" lang="ko-KR" altLang="en-US" dirty="0">
                <a:sym typeface="Wingdings" pitchFamily="2" charset="2"/>
              </a:rPr>
              <a:t> 수 달성 뿐만 아니라 </a:t>
            </a:r>
            <a:r>
              <a:rPr kumimoji="1" lang="en-US" altLang="ko-KR" dirty="0">
                <a:sym typeface="Wingdings" pitchFamily="2" charset="2"/>
              </a:rPr>
              <a:t>depth</a:t>
            </a:r>
            <a:r>
              <a:rPr kumimoji="1" lang="ko-KR" altLang="en-US" dirty="0">
                <a:sym typeface="Wingdings" pitchFamily="2" charset="2"/>
              </a:rPr>
              <a:t> 최적화가 중요함 </a:t>
            </a:r>
            <a:r>
              <a:rPr kumimoji="1" lang="en-US" altLang="ko-KR" dirty="0">
                <a:sym typeface="Wingdings" pitchFamily="2" charset="2"/>
              </a:rPr>
              <a:t>(ex. </a:t>
            </a:r>
            <a:r>
              <a:rPr kumimoji="1" lang="ko-KR" altLang="en-US" dirty="0">
                <a:sym typeface="Wingdings" pitchFamily="2" charset="2"/>
              </a:rPr>
              <a:t>사용 양자 게이트 수 줄이기</a:t>
            </a:r>
            <a:r>
              <a:rPr kumimoji="1" lang="en-US" altLang="ko-KR" dirty="0">
                <a:sym typeface="Wingdings" pitchFamily="2" charset="2"/>
              </a:rPr>
              <a:t>,</a:t>
            </a:r>
            <a:r>
              <a:rPr kumimoji="1" lang="ko-KR" altLang="en-US" dirty="0">
                <a:sym typeface="Wingdings" pitchFamily="2" charset="2"/>
              </a:rPr>
              <a:t> 병렬 구현 등</a:t>
            </a:r>
            <a:r>
              <a:rPr kumimoji="1" lang="en-US" altLang="ko-KR" dirty="0">
                <a:sym typeface="Wingdings" pitchFamily="2" charset="2"/>
              </a:rPr>
              <a:t>)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7330690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46977A-7853-4D5A-A423-655158B7B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양자회로자원 분석</a:t>
            </a:r>
          </a:p>
        </p:txBody>
      </p:sp>
      <p:sp>
        <p:nvSpPr>
          <p:cNvPr id="4" name="텍스트 개체 틀 2">
            <a:extLst>
              <a:ext uri="{FF2B5EF4-FFF2-40B4-BE49-F238E27FC236}">
                <a16:creationId xmlns:a16="http://schemas.microsoft.com/office/drawing/2014/main" id="{EF73FECC-E525-4AA1-B4A8-B7E53E13989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5613" y="1171908"/>
            <a:ext cx="11368160" cy="1503728"/>
          </a:xfrm>
        </p:spPr>
        <p:txBody>
          <a:bodyPr>
            <a:normAutofit/>
          </a:bodyPr>
          <a:lstStyle/>
          <a:p>
            <a:r>
              <a:rPr kumimoji="1" lang="en-US" altLang="ko-KR" sz="2000" b="1" dirty="0"/>
              <a:t>Width</a:t>
            </a:r>
            <a:r>
              <a:rPr kumimoji="1" lang="ko-KR" altLang="en-US" sz="2000" b="1" dirty="0"/>
              <a:t>와</a:t>
            </a:r>
            <a:r>
              <a:rPr kumimoji="1" lang="en-US" altLang="ko-KR" sz="2000" b="1" dirty="0"/>
              <a:t> Depth</a:t>
            </a:r>
            <a:r>
              <a:rPr kumimoji="1" lang="ko-KR" altLang="en-US" sz="2000" b="1" dirty="0"/>
              <a:t>에 따른 양자회로 동작 벤치마킹 결과 </a:t>
            </a:r>
            <a:r>
              <a:rPr kumimoji="1" lang="en-US" altLang="ko-KR" sz="2000" dirty="0"/>
              <a:t>(IBM </a:t>
            </a:r>
            <a:r>
              <a:rPr kumimoji="1" lang="ko-KR" altLang="en-US" sz="2000" dirty="0"/>
              <a:t>양자컴퓨터 기준</a:t>
            </a:r>
            <a:r>
              <a:rPr kumimoji="1" lang="en-US" altLang="ko-KR" sz="2000" dirty="0"/>
              <a:t>)</a:t>
            </a:r>
          </a:p>
          <a:p>
            <a:pPr lvl="1">
              <a:buFontTx/>
              <a:buChar char="-"/>
            </a:pPr>
            <a:r>
              <a:rPr kumimoji="1" lang="en-US" altLang="ko-KR" sz="1800" dirty="0"/>
              <a:t>Width</a:t>
            </a:r>
            <a:r>
              <a:rPr kumimoji="1" lang="ko-KR" altLang="en-US" sz="1800" dirty="0"/>
              <a:t>와</a:t>
            </a:r>
            <a:r>
              <a:rPr kumimoji="1" lang="en-US" altLang="ko-KR" sz="1800" dirty="0"/>
              <a:t> Depth</a:t>
            </a:r>
            <a:r>
              <a:rPr kumimoji="1" lang="ko-KR" altLang="en-US" sz="1800" dirty="0"/>
              <a:t>가 커질수록 회로의 </a:t>
            </a:r>
            <a:r>
              <a:rPr kumimoji="1" lang="ko-KR" altLang="en-US" sz="1800" dirty="0" err="1"/>
              <a:t>오류율</a:t>
            </a:r>
            <a:r>
              <a:rPr kumimoji="1" lang="ko-KR" altLang="en-US" sz="1800" dirty="0"/>
              <a:t> 증가 </a:t>
            </a:r>
            <a:r>
              <a:rPr kumimoji="1" lang="en-US" altLang="ko-KR" sz="1800" dirty="0"/>
              <a:t>(</a:t>
            </a:r>
            <a:r>
              <a:rPr kumimoji="1" lang="ko-KR" altLang="en-US" sz="1800" dirty="0"/>
              <a:t>양자회로 동작 성공률 감소</a:t>
            </a:r>
            <a:r>
              <a:rPr kumimoji="1" lang="en-US" altLang="ko-KR" sz="1800" dirty="0"/>
              <a:t>)</a:t>
            </a:r>
          </a:p>
          <a:p>
            <a:pPr lvl="1">
              <a:buFontTx/>
              <a:buChar char="-"/>
            </a:pPr>
            <a:r>
              <a:rPr kumimoji="1" lang="ko-KR" altLang="en-US" sz="1800" b="1" dirty="0">
                <a:solidFill>
                  <a:srgbClr val="2E75B6"/>
                </a:solidFill>
              </a:rPr>
              <a:t>양자 회로 동작을 위해서는 </a:t>
            </a:r>
            <a:r>
              <a:rPr kumimoji="1" lang="en-US" altLang="ko-KR" sz="1800" b="1" dirty="0">
                <a:solidFill>
                  <a:srgbClr val="2E75B6"/>
                </a:solidFill>
              </a:rPr>
              <a:t>Width (</a:t>
            </a:r>
            <a:r>
              <a:rPr kumimoji="1" lang="ko-KR" altLang="en-US" sz="1800" b="1" dirty="0" err="1">
                <a:solidFill>
                  <a:srgbClr val="2E75B6"/>
                </a:solidFill>
              </a:rPr>
              <a:t>큐비트</a:t>
            </a:r>
            <a:r>
              <a:rPr kumimoji="1" lang="ko-KR" altLang="en-US" sz="1800" b="1" dirty="0">
                <a:solidFill>
                  <a:srgbClr val="2E75B6"/>
                </a:solidFill>
              </a:rPr>
              <a:t> 수</a:t>
            </a:r>
            <a:r>
              <a:rPr kumimoji="1" lang="en-US" altLang="ko-KR" sz="1800" b="1" dirty="0">
                <a:solidFill>
                  <a:srgbClr val="2E75B6"/>
                </a:solidFill>
              </a:rPr>
              <a:t>),</a:t>
            </a:r>
            <a:r>
              <a:rPr kumimoji="1" lang="ko-KR" altLang="en-US" sz="1800" b="1" dirty="0">
                <a:solidFill>
                  <a:srgbClr val="2E75B6"/>
                </a:solidFill>
              </a:rPr>
              <a:t> </a:t>
            </a:r>
            <a:r>
              <a:rPr kumimoji="1" lang="en-US" altLang="ko-KR" sz="1800" b="1" dirty="0">
                <a:solidFill>
                  <a:srgbClr val="2E75B6"/>
                </a:solidFill>
              </a:rPr>
              <a:t>Depth (</a:t>
            </a:r>
            <a:r>
              <a:rPr kumimoji="1" lang="ko-KR" altLang="en-US" sz="1800" b="1" dirty="0">
                <a:solidFill>
                  <a:srgbClr val="2E75B6"/>
                </a:solidFill>
              </a:rPr>
              <a:t>연속적인 양자 게이트 연산 수</a:t>
            </a:r>
            <a:r>
              <a:rPr kumimoji="1" lang="en-US" altLang="ko-KR" sz="1800" b="1" dirty="0">
                <a:solidFill>
                  <a:srgbClr val="2E75B6"/>
                </a:solidFill>
              </a:rPr>
              <a:t>)</a:t>
            </a:r>
            <a:r>
              <a:rPr kumimoji="1" lang="ko-KR" altLang="en-US" sz="1800" b="1" dirty="0">
                <a:solidFill>
                  <a:srgbClr val="2E75B6"/>
                </a:solidFill>
              </a:rPr>
              <a:t> 모두 중요</a:t>
            </a:r>
            <a:endParaRPr kumimoji="1" lang="en-US" altLang="ko-KR" sz="1800" b="1" dirty="0">
              <a:solidFill>
                <a:srgbClr val="2E75B6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BB416FA-349B-44E9-AEBA-7D8567A615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" b="16"/>
          <a:stretch/>
        </p:blipFill>
        <p:spPr>
          <a:xfrm>
            <a:off x="6150517" y="2747525"/>
            <a:ext cx="5094488" cy="4178908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8F8D8A78-4255-4E02-9F08-CAF8F518EC6C}"/>
              </a:ext>
            </a:extLst>
          </p:cNvPr>
          <p:cNvGrpSpPr/>
          <p:nvPr/>
        </p:nvGrpSpPr>
        <p:grpSpPr>
          <a:xfrm>
            <a:off x="933959" y="2607462"/>
            <a:ext cx="4962680" cy="3731320"/>
            <a:chOff x="228070" y="2636187"/>
            <a:chExt cx="4962680" cy="3731320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B18FAC4D-6515-495C-BC7C-32E65B95BAF1}"/>
                </a:ext>
              </a:extLst>
            </p:cNvPr>
            <p:cNvGrpSpPr/>
            <p:nvPr/>
          </p:nvGrpSpPr>
          <p:grpSpPr>
            <a:xfrm>
              <a:off x="228070" y="3024413"/>
              <a:ext cx="4708802" cy="3343094"/>
              <a:chOff x="448058" y="2862943"/>
              <a:chExt cx="5436587" cy="3594096"/>
            </a:xfrm>
          </p:grpSpPr>
          <p:pic>
            <p:nvPicPr>
              <p:cNvPr id="10" name="그림 9">
                <a:extLst>
                  <a:ext uri="{FF2B5EF4-FFF2-40B4-BE49-F238E27FC236}">
                    <a16:creationId xmlns:a16="http://schemas.microsoft.com/office/drawing/2014/main" id="{F34C80DB-8611-4CDB-B534-D921FE53B5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48058" y="2862943"/>
                <a:ext cx="5436587" cy="3594096"/>
              </a:xfrm>
              <a:prstGeom prst="rect">
                <a:avLst/>
              </a:prstGeom>
            </p:spPr>
          </p:pic>
          <mc:AlternateContent xmlns:mc="http://schemas.openxmlformats.org/markup-compatibility/2006" xmlns:p14="http://schemas.microsoft.com/office/powerpoint/2010/main">
            <mc:Choice Requires="p14">
              <p:contentPart p14:bwMode="auto" r:id="rId4">
                <p14:nvContentPartPr>
                  <p14:cNvPr id="11" name="잉크 10">
                    <a:extLst>
                      <a:ext uri="{FF2B5EF4-FFF2-40B4-BE49-F238E27FC236}">
                        <a16:creationId xmlns:a16="http://schemas.microsoft.com/office/drawing/2014/main" id="{AF821EDA-1F42-4327-A523-7019DB51DCC3}"/>
                      </a:ext>
                    </a:extLst>
                  </p14:cNvPr>
                  <p14:cNvContentPartPr/>
                  <p14:nvPr/>
                </p14:nvContentPartPr>
                <p14:xfrm>
                  <a:off x="3709114" y="3115629"/>
                  <a:ext cx="141840" cy="1039320"/>
                </p14:xfrm>
              </p:contentPart>
            </mc:Choice>
            <mc:Fallback xmlns="">
              <p:pic>
                <p:nvPicPr>
                  <p:cNvPr id="8" name="잉크 7">
                    <a:extLst>
                      <a:ext uri="{FF2B5EF4-FFF2-40B4-BE49-F238E27FC236}">
                        <a16:creationId xmlns:a16="http://schemas.microsoft.com/office/drawing/2014/main" id="{7D2078EA-F3F3-B948-3C88-CEB9AC18DDB6}"/>
                      </a:ext>
                    </a:extLst>
                  </p:cNvPr>
                  <p:cNvPicPr/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3688316" y="3096662"/>
                    <a:ext cx="183019" cy="107764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">
                <p14:nvContentPartPr>
                  <p14:cNvPr id="12" name="잉크 11">
                    <a:extLst>
                      <a:ext uri="{FF2B5EF4-FFF2-40B4-BE49-F238E27FC236}">
                        <a16:creationId xmlns:a16="http://schemas.microsoft.com/office/drawing/2014/main" id="{19D57B06-97A7-42D6-A7DE-BBF69F3A77D8}"/>
                      </a:ext>
                    </a:extLst>
                  </p14:cNvPr>
                  <p14:cNvContentPartPr/>
                  <p14:nvPr/>
                </p14:nvContentPartPr>
                <p14:xfrm>
                  <a:off x="3816050" y="3034225"/>
                  <a:ext cx="88920" cy="167040"/>
                </p14:xfrm>
              </p:contentPart>
            </mc:Choice>
            <mc:Fallback xmlns="">
              <p:pic>
                <p:nvPicPr>
                  <p:cNvPr id="9" name="잉크 8">
                    <a:extLst>
                      <a:ext uri="{FF2B5EF4-FFF2-40B4-BE49-F238E27FC236}">
                        <a16:creationId xmlns:a16="http://schemas.microsoft.com/office/drawing/2014/main" id="{A98B1702-6423-98B3-D6E9-C168896FDA6A}"/>
                      </a:ext>
                    </a:extLst>
                  </p:cNvPr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3795274" y="3014847"/>
                    <a:ext cx="130056" cy="20540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">
                <p14:nvContentPartPr>
                  <p14:cNvPr id="13" name="잉크 12">
                    <a:extLst>
                      <a:ext uri="{FF2B5EF4-FFF2-40B4-BE49-F238E27FC236}">
                        <a16:creationId xmlns:a16="http://schemas.microsoft.com/office/drawing/2014/main" id="{A5FC1664-B9A9-4A90-B931-D95D1C9D97DC}"/>
                      </a:ext>
                    </a:extLst>
                  </p14:cNvPr>
                  <p14:cNvContentPartPr/>
                  <p14:nvPr/>
                </p14:nvContentPartPr>
                <p14:xfrm>
                  <a:off x="3633279" y="4261923"/>
                  <a:ext cx="136800" cy="425880"/>
                </p14:xfrm>
              </p:contentPart>
            </mc:Choice>
            <mc:Fallback xmlns="">
              <p:pic>
                <p:nvPicPr>
                  <p:cNvPr id="10" name="잉크 9">
                    <a:extLst>
                      <a:ext uri="{FF2B5EF4-FFF2-40B4-BE49-F238E27FC236}">
                        <a16:creationId xmlns:a16="http://schemas.microsoft.com/office/drawing/2014/main" id="{24D03617-67D8-CF31-54B2-B7E1A3FE9531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3612552" y="4242565"/>
                    <a:ext cx="177840" cy="46420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">
                <p14:nvContentPartPr>
                  <p14:cNvPr id="14" name="잉크 13">
                    <a:extLst>
                      <a:ext uri="{FF2B5EF4-FFF2-40B4-BE49-F238E27FC236}">
                        <a16:creationId xmlns:a16="http://schemas.microsoft.com/office/drawing/2014/main" id="{CF5519EB-5E70-497E-B2E8-DCD2622D0363}"/>
                      </a:ext>
                    </a:extLst>
                  </p14:cNvPr>
                  <p14:cNvContentPartPr/>
                  <p14:nvPr/>
                </p14:nvContentPartPr>
                <p14:xfrm>
                  <a:off x="3669639" y="4155723"/>
                  <a:ext cx="150120" cy="43560"/>
                </p14:xfrm>
              </p:contentPart>
            </mc:Choice>
            <mc:Fallback xmlns="">
              <p:pic>
                <p:nvPicPr>
                  <p:cNvPr id="12" name="잉크 11">
                    <a:extLst>
                      <a:ext uri="{FF2B5EF4-FFF2-40B4-BE49-F238E27FC236}">
                        <a16:creationId xmlns:a16="http://schemas.microsoft.com/office/drawing/2014/main" id="{372887F2-3BEA-BE0A-5FA2-7149715B3BF3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3649263" y="4136834"/>
                    <a:ext cx="191289" cy="8172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">
                <p14:nvContentPartPr>
                  <p14:cNvPr id="15" name="잉크 14">
                    <a:extLst>
                      <a:ext uri="{FF2B5EF4-FFF2-40B4-BE49-F238E27FC236}">
                        <a16:creationId xmlns:a16="http://schemas.microsoft.com/office/drawing/2014/main" id="{15058EA8-A746-4490-9E9F-F8E34668FE9E}"/>
                      </a:ext>
                    </a:extLst>
                  </p14:cNvPr>
                  <p14:cNvContentPartPr/>
                  <p14:nvPr/>
                </p14:nvContentPartPr>
                <p14:xfrm>
                  <a:off x="3891550" y="2973985"/>
                  <a:ext cx="360" cy="360"/>
                </p14:xfrm>
              </p:contentPart>
            </mc:Choice>
            <mc:Fallback xmlns="">
              <p:pic>
                <p:nvPicPr>
                  <p:cNvPr id="14" name="잉크 13">
                    <a:extLst>
                      <a:ext uri="{FF2B5EF4-FFF2-40B4-BE49-F238E27FC236}">
                        <a16:creationId xmlns:a16="http://schemas.microsoft.com/office/drawing/2014/main" id="{C6540AA6-1443-BD7C-C4D3-E3BEDCAC8CAB}"/>
                      </a:ext>
                    </a:extLst>
                  </p:cNvPr>
                  <p:cNvPicPr/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3873550" y="2956345"/>
                    <a:ext cx="36000" cy="3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">
                <p14:nvContentPartPr>
                  <p14:cNvPr id="16" name="잉크 15">
                    <a:extLst>
                      <a:ext uri="{FF2B5EF4-FFF2-40B4-BE49-F238E27FC236}">
                        <a16:creationId xmlns:a16="http://schemas.microsoft.com/office/drawing/2014/main" id="{7A4C1CA6-5872-4CA8-8BA5-6885923A7AFD}"/>
                      </a:ext>
                    </a:extLst>
                  </p14:cNvPr>
                  <p14:cNvContentPartPr/>
                  <p14:nvPr/>
                </p14:nvContentPartPr>
                <p14:xfrm>
                  <a:off x="3865623" y="2982598"/>
                  <a:ext cx="72720" cy="3600"/>
                </p14:xfrm>
              </p:contentPart>
            </mc:Choice>
            <mc:Fallback xmlns="">
              <p:pic>
                <p:nvPicPr>
                  <p:cNvPr id="16" name="잉크 15">
                    <a:extLst>
                      <a:ext uri="{FF2B5EF4-FFF2-40B4-BE49-F238E27FC236}">
                        <a16:creationId xmlns:a16="http://schemas.microsoft.com/office/drawing/2014/main" id="{77F9FD5E-388D-2248-DF5F-9C557A0004D8}"/>
                      </a:ext>
                    </a:extLst>
                  </p:cNvPr>
                  <p:cNvPicPr/>
                  <p:nvPr/>
                </p:nvPicPr>
                <p:blipFill>
                  <a:blip r:embed="rId16"/>
                  <a:stretch>
                    <a:fillRect/>
                  </a:stretch>
                </p:blipFill>
                <p:spPr>
                  <a:xfrm>
                    <a:off x="3844846" y="2962598"/>
                    <a:ext cx="113859" cy="43200"/>
                  </a:xfrm>
                  <a:prstGeom prst="rect">
                    <a:avLst/>
                  </a:prstGeom>
                </p:spPr>
              </p:pic>
            </mc:Fallback>
          </mc:AlternateContent>
        </p:grp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18F4CB84-6C32-42DE-8E3A-4551C923B22E}"/>
                </a:ext>
              </a:extLst>
            </p:cNvPr>
            <p:cNvSpPr/>
            <p:nvPr/>
          </p:nvSpPr>
          <p:spPr>
            <a:xfrm>
              <a:off x="3271289" y="3194619"/>
              <a:ext cx="1568920" cy="1101441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7B9CF02-62EE-490D-B745-F95316FA94DB}"/>
                </a:ext>
              </a:extLst>
            </p:cNvPr>
            <p:cNvSpPr txBox="1"/>
            <p:nvPr/>
          </p:nvSpPr>
          <p:spPr>
            <a:xfrm>
              <a:off x="718383" y="2636187"/>
              <a:ext cx="447236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1200" b="1" dirty="0">
                  <a:solidFill>
                    <a:srgbClr val="FF0000"/>
                  </a:solidFill>
                </a:rPr>
                <a:t>Width(</a:t>
              </a:r>
              <a:r>
                <a:rPr kumimoji="1" lang="ko-KR" altLang="en-US" sz="1200" b="1" dirty="0" err="1">
                  <a:solidFill>
                    <a:srgbClr val="FF0000"/>
                  </a:solidFill>
                </a:rPr>
                <a:t>큐비트</a:t>
              </a:r>
              <a:r>
                <a:rPr kumimoji="1" lang="ko-KR" altLang="en-US" sz="1200" b="1" dirty="0">
                  <a:solidFill>
                    <a:srgbClr val="FF0000"/>
                  </a:solidFill>
                </a:rPr>
                <a:t> 수</a:t>
              </a:r>
              <a:r>
                <a:rPr kumimoji="1" lang="en-US" altLang="ko-KR" sz="1200" b="1" dirty="0">
                  <a:solidFill>
                    <a:srgbClr val="FF0000"/>
                  </a:solidFill>
                </a:rPr>
                <a:t>)</a:t>
              </a:r>
              <a:r>
                <a:rPr kumimoji="1" lang="ko-KR" altLang="en-US" sz="1200" b="1" dirty="0">
                  <a:solidFill>
                    <a:srgbClr val="FF0000"/>
                  </a:solidFill>
                </a:rPr>
                <a:t>에 따른 오류정정 성공률</a:t>
              </a:r>
              <a:r>
                <a:rPr kumimoji="1" lang="en-US" altLang="ko-KR" sz="1200" b="1" dirty="0">
                  <a:solidFill>
                    <a:srgbClr val="FF0000"/>
                  </a:solidFill>
                </a:rPr>
                <a:t> </a:t>
              </a:r>
            </a:p>
            <a:p>
              <a:pPr algn="ctr"/>
              <a:r>
                <a:rPr kumimoji="1" lang="ko-KR" altLang="en-US" sz="1200" b="1" dirty="0">
                  <a:solidFill>
                    <a:srgbClr val="FF0000"/>
                  </a:solidFill>
                </a:rPr>
                <a:t>예시</a:t>
              </a:r>
              <a:r>
                <a:rPr kumimoji="1" lang="en-US" altLang="ko-Kore-KR" sz="1200" b="1" dirty="0">
                  <a:solidFill>
                    <a:srgbClr val="FF0000"/>
                  </a:solidFill>
                </a:rPr>
                <a:t>) Q1-Q4 : </a:t>
              </a:r>
              <a:r>
                <a:rPr kumimoji="1" lang="en-US" altLang="ko-KR" sz="1200" b="1" dirty="0">
                  <a:solidFill>
                    <a:srgbClr val="FF0000"/>
                  </a:solidFill>
                </a:rPr>
                <a:t>4</a:t>
              </a:r>
              <a:r>
                <a:rPr kumimoji="1" lang="ko-KR" altLang="en-US" sz="1200" b="1" dirty="0" err="1">
                  <a:solidFill>
                    <a:srgbClr val="FF0000"/>
                  </a:solidFill>
                </a:rPr>
                <a:t>큐비트</a:t>
              </a:r>
              <a:r>
                <a:rPr kumimoji="1" lang="ko-KR" altLang="en-US" sz="1200" b="1" dirty="0">
                  <a:solidFill>
                    <a:srgbClr val="FF0000"/>
                  </a:solidFill>
                </a:rPr>
                <a:t> 양자회로</a:t>
              </a:r>
              <a:endParaRPr kumimoji="1" lang="ko-Kore-KR" altLang="en-US" sz="1200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C466217-354A-4C07-A2A0-A17F83ECEF90}"/>
              </a:ext>
            </a:extLst>
          </p:cNvPr>
          <p:cNvSpPr/>
          <p:nvPr/>
        </p:nvSpPr>
        <p:spPr>
          <a:xfrm>
            <a:off x="8290074" y="2183495"/>
            <a:ext cx="2792896" cy="5770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B02DB179-1860-45F8-9828-FBCC208C909D}"/>
              </a:ext>
            </a:extLst>
          </p:cNvPr>
          <p:cNvGrpSpPr/>
          <p:nvPr/>
        </p:nvGrpSpPr>
        <p:grpSpPr>
          <a:xfrm>
            <a:off x="8399469" y="2183495"/>
            <a:ext cx="2922746" cy="577081"/>
            <a:chOff x="9418487" y="6253050"/>
            <a:chExt cx="2922746" cy="577081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0DA8EEB-A579-4D1C-8287-A3DCDDE4B8AE}"/>
                </a:ext>
              </a:extLst>
            </p:cNvPr>
            <p:cNvSpPr txBox="1"/>
            <p:nvPr/>
          </p:nvSpPr>
          <p:spPr>
            <a:xfrm>
              <a:off x="9418487" y="6253050"/>
              <a:ext cx="2922746" cy="57708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050" dirty="0"/>
                <a:t>회로 성공율이 높음</a:t>
              </a:r>
              <a:endParaRPr lang="en-US" altLang="ko-KR" sz="1050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050" dirty="0"/>
                <a:t>회로의 구조에 따라 성공</a:t>
              </a:r>
              <a:r>
                <a:rPr lang="en-US" altLang="ko-KR" sz="1050" dirty="0"/>
                <a:t>/</a:t>
              </a:r>
              <a:r>
                <a:rPr lang="ko-KR" altLang="en-US" sz="1050" dirty="0"/>
                <a:t>실패율 다름</a:t>
              </a:r>
              <a:endParaRPr lang="en-US" altLang="ko-KR" sz="1050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050" dirty="0"/>
                <a:t>회로 실패율이 높음</a:t>
              </a:r>
              <a:endParaRPr lang="en-US" altLang="ko-KR" sz="1050" dirty="0"/>
            </a:p>
          </p:txBody>
        </p: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3F1B806A-F4AE-4141-8244-E0DBB9CBE8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9418487" y="6285981"/>
              <a:ext cx="170407" cy="5112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074733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53240-D615-9331-BD7D-7DA47E330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err="1"/>
              <a:t>Qiskit</a:t>
            </a:r>
            <a:r>
              <a:rPr kumimoji="1" lang="en-US" altLang="ko-KR" dirty="0"/>
              <a:t> cloud</a:t>
            </a:r>
            <a:r>
              <a:rPr kumimoji="1" lang="ko-KR" altLang="en-US" dirty="0"/>
              <a:t> 양자프로그래밍</a:t>
            </a:r>
            <a:endParaRPr kumimoji="1" lang="ko-Kore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C8555D8-B5A1-7FD7-EF6D-9A2353035B9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1163" y="1152525"/>
            <a:ext cx="11369675" cy="5248275"/>
          </a:xfrm>
        </p:spPr>
        <p:txBody>
          <a:bodyPr>
            <a:normAutofit/>
          </a:bodyPr>
          <a:lstStyle/>
          <a:p>
            <a:r>
              <a:rPr kumimoji="1" lang="en-US" altLang="ko-KR" sz="2200" dirty="0"/>
              <a:t>IBM</a:t>
            </a:r>
            <a:r>
              <a:rPr kumimoji="1" lang="ko-KR" altLang="en-US" sz="2200" dirty="0"/>
              <a:t>의 오픈소스 양자 소프트웨어 프레임워크</a:t>
            </a:r>
            <a:endParaRPr kumimoji="1" lang="en-US" altLang="ko-KR" sz="2200" dirty="0"/>
          </a:p>
          <a:p>
            <a:r>
              <a:rPr kumimoji="1" lang="en-US" altLang="ko-KR" sz="2200" dirty="0" err="1"/>
              <a:t>OpenQASM</a:t>
            </a:r>
            <a:r>
              <a:rPr kumimoji="1" lang="ko-KR" altLang="en-US" sz="2200" dirty="0"/>
              <a:t> 양자 명령어를 활용하여 구현할 수 있음</a:t>
            </a:r>
            <a:endParaRPr kumimoji="1" lang="en-US" altLang="ko-KR" sz="2200" dirty="0"/>
          </a:p>
          <a:p>
            <a:r>
              <a:rPr kumimoji="1" lang="en-US" altLang="ko-KR" sz="2200" dirty="0"/>
              <a:t>Python </a:t>
            </a:r>
            <a:r>
              <a:rPr kumimoji="1" lang="ko-KR" altLang="en-US" sz="2200" dirty="0"/>
              <a:t>기반의 </a:t>
            </a:r>
            <a:r>
              <a:rPr kumimoji="1" lang="en-US" altLang="ko-KR" sz="2200" dirty="0" err="1"/>
              <a:t>jupyter</a:t>
            </a:r>
            <a:r>
              <a:rPr kumimoji="1" lang="en-US" altLang="ko-KR" sz="2200" dirty="0"/>
              <a:t> notebook</a:t>
            </a:r>
            <a:r>
              <a:rPr kumimoji="1" lang="ko-KR" altLang="en-US" sz="2200" dirty="0"/>
              <a:t>을 통한 양자 프로그래밍 환경 제공</a:t>
            </a:r>
            <a:endParaRPr kumimoji="1" lang="en-US" altLang="ko-KR" sz="2200" dirty="0"/>
          </a:p>
          <a:p>
            <a:r>
              <a:rPr kumimoji="1" lang="ko-KR" altLang="en-US" sz="2200" b="1" dirty="0">
                <a:solidFill>
                  <a:srgbClr val="2E75B6"/>
                </a:solidFill>
              </a:rPr>
              <a:t>노이즈 양자 </a:t>
            </a:r>
            <a:r>
              <a:rPr kumimoji="1" lang="ko-KR" altLang="en-US" sz="2200" b="1" dirty="0" err="1">
                <a:solidFill>
                  <a:srgbClr val="2E75B6"/>
                </a:solidFill>
              </a:rPr>
              <a:t>시뮬레이터</a:t>
            </a:r>
            <a:r>
              <a:rPr kumimoji="1" lang="ko-KR" altLang="en-US" sz="2200" dirty="0" err="1"/>
              <a:t>을</a:t>
            </a:r>
            <a:r>
              <a:rPr kumimoji="1" lang="ko-KR" altLang="en-US" sz="2200" dirty="0"/>
              <a:t> 통해 실제 디바이스와 비슷한 </a:t>
            </a:r>
            <a:r>
              <a:rPr kumimoji="1" lang="ko-KR" altLang="en-US" sz="2200"/>
              <a:t>노이즈 양자 시뮬레이션 </a:t>
            </a:r>
            <a:r>
              <a:rPr kumimoji="1" lang="ko-KR" altLang="en-US" sz="2200" dirty="0"/>
              <a:t>가능</a:t>
            </a:r>
            <a:endParaRPr kumimoji="1" lang="en-US" altLang="ko-KR" sz="2200" dirty="0"/>
          </a:p>
          <a:p>
            <a:r>
              <a:rPr kumimoji="1" lang="ko-KR" altLang="en-US" sz="2200" dirty="0"/>
              <a:t>일반 사용자에게 </a:t>
            </a:r>
            <a:r>
              <a:rPr kumimoji="1" lang="en-US" altLang="ko-KR" sz="2200" b="1" dirty="0">
                <a:solidFill>
                  <a:srgbClr val="2E75B6"/>
                </a:solidFill>
              </a:rPr>
              <a:t>~7</a:t>
            </a:r>
            <a:r>
              <a:rPr kumimoji="1" lang="ko-KR" altLang="en-US" sz="2200" b="1" dirty="0">
                <a:solidFill>
                  <a:srgbClr val="2E75B6"/>
                </a:solidFill>
              </a:rPr>
              <a:t> </a:t>
            </a:r>
            <a:r>
              <a:rPr kumimoji="1" lang="en-US" altLang="ko-KR" sz="2200" b="1" dirty="0">
                <a:solidFill>
                  <a:srgbClr val="2E75B6"/>
                </a:solidFill>
              </a:rPr>
              <a:t>qubit</a:t>
            </a:r>
            <a:r>
              <a:rPr kumimoji="1" lang="ko-KR" altLang="en-US" sz="2200" b="1" dirty="0">
                <a:solidFill>
                  <a:srgbClr val="2E75B6"/>
                </a:solidFill>
              </a:rPr>
              <a:t> </a:t>
            </a:r>
            <a:r>
              <a:rPr kumimoji="1" lang="ko-KR" altLang="en-US" sz="2200" dirty="0"/>
              <a:t>양자컴퓨터 사용 제공</a:t>
            </a:r>
            <a:endParaRPr kumimoji="1" lang="en-US" altLang="ko-KR" sz="2200" dirty="0"/>
          </a:p>
          <a:p>
            <a:endParaRPr kumimoji="1" lang="en-US" altLang="ko-KR" sz="2600" dirty="0"/>
          </a:p>
          <a:p>
            <a:endParaRPr kumimoji="1" lang="en-US" altLang="ko-KR" dirty="0"/>
          </a:p>
        </p:txBody>
      </p:sp>
      <p:pic>
        <p:nvPicPr>
          <p:cNvPr id="1026" name="Picture 2" descr="Learn Quantum Computation using Qiskit">
            <a:extLst>
              <a:ext uri="{FF2B5EF4-FFF2-40B4-BE49-F238E27FC236}">
                <a16:creationId xmlns:a16="http://schemas.microsoft.com/office/drawing/2014/main" id="{962378B8-0C13-7FB0-1164-1BC94F2181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7336" y="1097105"/>
            <a:ext cx="2457215" cy="762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67A5F1D-B26D-9AB6-156A-485EBC5474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162" y="3551216"/>
            <a:ext cx="5451896" cy="259339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85BFBB2-B650-B8C9-D421-EAF0E1AE3C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4517" y="3554967"/>
            <a:ext cx="5451896" cy="257579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8A4A7A7-58C1-4B01-6B01-B22590ABA92C}"/>
              </a:ext>
            </a:extLst>
          </p:cNvPr>
          <p:cNvSpPr txBox="1"/>
          <p:nvPr/>
        </p:nvSpPr>
        <p:spPr>
          <a:xfrm>
            <a:off x="411162" y="6215664"/>
            <a:ext cx="54518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1400" dirty="0"/>
              <a:t>최대</a:t>
            </a:r>
            <a:r>
              <a:rPr kumimoji="1" lang="ko-KR" altLang="en-US" sz="1400" dirty="0"/>
              <a:t> </a:t>
            </a:r>
            <a:r>
              <a:rPr kumimoji="1" lang="en-US" altLang="ko-KR" sz="1400" dirty="0"/>
              <a:t>127qubit</a:t>
            </a:r>
            <a:r>
              <a:rPr kumimoji="1" lang="ko-KR" altLang="en-US" sz="1400" dirty="0"/>
              <a:t> 양자컴퓨터 까지 제공하지만 일부 허용된 사용자만 사용가능</a:t>
            </a:r>
            <a:endParaRPr kumimoji="1" lang="ko-Kore-KR" altLang="en-US" sz="1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3ECEACC-2415-5335-280B-6EFFF123AABF}"/>
              </a:ext>
            </a:extLst>
          </p:cNvPr>
          <p:cNvSpPr txBox="1"/>
          <p:nvPr/>
        </p:nvSpPr>
        <p:spPr>
          <a:xfrm>
            <a:off x="6444517" y="6215664"/>
            <a:ext cx="54518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400" dirty="0"/>
              <a:t>모든 사용자들에게 기본적으로 제공하는 양자 컴퓨터 </a:t>
            </a:r>
            <a:r>
              <a:rPr kumimoji="1" lang="en-US" altLang="ko-KR" sz="1400" dirty="0"/>
              <a:t>(</a:t>
            </a:r>
            <a:r>
              <a:rPr kumimoji="1" lang="ko-KR" altLang="en-US" sz="1400" dirty="0"/>
              <a:t>최대 </a:t>
            </a:r>
            <a:r>
              <a:rPr kumimoji="1" lang="en-US" altLang="ko-KR" sz="1400" dirty="0"/>
              <a:t>7qubit)</a:t>
            </a:r>
            <a:endParaRPr kumimoji="1" lang="ko-Kore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4112062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9E6331-011F-8996-14A1-4AD4D7CF8A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err="1"/>
              <a:t>Qiskit</a:t>
            </a:r>
            <a:r>
              <a:rPr kumimoji="1" lang="en-US" altLang="ko-KR" dirty="0"/>
              <a:t> cloud</a:t>
            </a:r>
            <a:r>
              <a:rPr kumimoji="1" lang="ko-KR" altLang="en-US" dirty="0"/>
              <a:t> 양자프로그래밍</a:t>
            </a: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27403BD-3C08-A78B-16FB-B12930A8A7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893" y="1107258"/>
            <a:ext cx="5684836" cy="227104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7BE44A9-7F0B-5CE4-EC8A-F4942AC7D0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4439" y="1147246"/>
            <a:ext cx="6516432" cy="2430453"/>
          </a:xfrm>
          <a:prstGeom prst="rect">
            <a:avLst/>
          </a:prstGeom>
        </p:spPr>
      </p:pic>
      <p:sp>
        <p:nvSpPr>
          <p:cNvPr id="6" name="액자 5">
            <a:extLst>
              <a:ext uri="{FF2B5EF4-FFF2-40B4-BE49-F238E27FC236}">
                <a16:creationId xmlns:a16="http://schemas.microsoft.com/office/drawing/2014/main" id="{9F34DBA2-BD65-381E-DAFC-9F260BFF3316}"/>
              </a:ext>
            </a:extLst>
          </p:cNvPr>
          <p:cNvSpPr/>
          <p:nvPr/>
        </p:nvSpPr>
        <p:spPr>
          <a:xfrm>
            <a:off x="501129" y="2604652"/>
            <a:ext cx="524110" cy="235527"/>
          </a:xfrm>
          <a:prstGeom prst="frame">
            <a:avLst>
              <a:gd name="adj1" fmla="val 0"/>
            </a:avLst>
          </a:prstGeom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9" name="액자 8">
            <a:extLst>
              <a:ext uri="{FF2B5EF4-FFF2-40B4-BE49-F238E27FC236}">
                <a16:creationId xmlns:a16="http://schemas.microsoft.com/office/drawing/2014/main" id="{282999AF-6E37-6AC7-F22B-A7CD56F7C2EA}"/>
              </a:ext>
            </a:extLst>
          </p:cNvPr>
          <p:cNvSpPr/>
          <p:nvPr/>
        </p:nvSpPr>
        <p:spPr>
          <a:xfrm>
            <a:off x="9601199" y="2964871"/>
            <a:ext cx="1147239" cy="263238"/>
          </a:xfrm>
          <a:prstGeom prst="frame">
            <a:avLst>
              <a:gd name="adj1" fmla="val 0"/>
            </a:avLst>
          </a:prstGeom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035CBFAD-2B71-9B28-868B-B0EF23C120EF}"/>
              </a:ext>
            </a:extLst>
          </p:cNvPr>
          <p:cNvCxnSpPr>
            <a:cxnSpLocks/>
          </p:cNvCxnSpPr>
          <p:nvPr/>
        </p:nvCxnSpPr>
        <p:spPr>
          <a:xfrm flipV="1">
            <a:off x="1025239" y="2729569"/>
            <a:ext cx="4112786" cy="916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BD424F1C-3431-F71D-D2D3-6660B5CEC13B}"/>
              </a:ext>
            </a:extLst>
          </p:cNvPr>
          <p:cNvSpPr txBox="1"/>
          <p:nvPr/>
        </p:nvSpPr>
        <p:spPr>
          <a:xfrm>
            <a:off x="1603713" y="2421792"/>
            <a:ext cx="31611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1400" dirty="0">
                <a:solidFill>
                  <a:srgbClr val="FF0000"/>
                </a:solidFill>
              </a:rPr>
              <a:t>①</a:t>
            </a:r>
            <a:r>
              <a:rPr kumimoji="1" lang="ko-KR" altLang="en-US" sz="1400" dirty="0">
                <a:solidFill>
                  <a:srgbClr val="FF0000"/>
                </a:solidFill>
              </a:rPr>
              <a:t> </a:t>
            </a:r>
            <a:r>
              <a:rPr kumimoji="1" lang="en-US" altLang="ko-Kore-KR" sz="1400" dirty="0" err="1">
                <a:solidFill>
                  <a:srgbClr val="FF0000"/>
                </a:solidFill>
              </a:rPr>
              <a:t>Qiskit</a:t>
            </a:r>
            <a:r>
              <a:rPr kumimoji="1" lang="ko-KR" altLang="en-US" sz="1400" dirty="0">
                <a:solidFill>
                  <a:srgbClr val="FF0000"/>
                </a:solidFill>
              </a:rPr>
              <a:t> 검색 후  공식 홈페이지 방문</a:t>
            </a:r>
            <a:endParaRPr kumimoji="1" lang="ko-Kore-KR" altLang="en-US" sz="1400" dirty="0">
              <a:solidFill>
                <a:srgbClr val="FF000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9395FAA-F112-CEC7-A165-E0EE8E75EFBE}"/>
              </a:ext>
            </a:extLst>
          </p:cNvPr>
          <p:cNvSpPr txBox="1"/>
          <p:nvPr/>
        </p:nvSpPr>
        <p:spPr>
          <a:xfrm>
            <a:off x="9463711" y="3238985"/>
            <a:ext cx="23863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400" dirty="0">
                <a:solidFill>
                  <a:srgbClr val="FF0000"/>
                </a:solidFill>
              </a:rPr>
              <a:t>②</a:t>
            </a:r>
            <a:r>
              <a:rPr kumimoji="1" lang="en-US" altLang="ko-KR" sz="1400" dirty="0">
                <a:solidFill>
                  <a:srgbClr val="FF0000"/>
                </a:solidFill>
              </a:rPr>
              <a:t> IBM Quantum Lab</a:t>
            </a:r>
            <a:r>
              <a:rPr kumimoji="1" lang="ko-KR" altLang="en-US" sz="1400" dirty="0">
                <a:solidFill>
                  <a:srgbClr val="FF0000"/>
                </a:solidFill>
              </a:rPr>
              <a:t> 클릭</a:t>
            </a:r>
            <a:endParaRPr kumimoji="1" lang="ko-Kore-KR" altLang="en-US" sz="1400" dirty="0">
              <a:solidFill>
                <a:srgbClr val="FF0000"/>
              </a:solidFill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E3051DD0-456E-846C-EBDB-41CBC34CAE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645" y="4133827"/>
            <a:ext cx="5194300" cy="2374900"/>
          </a:xfrm>
          <a:prstGeom prst="rect">
            <a:avLst/>
          </a:prstGeom>
        </p:spPr>
      </p:pic>
      <p:sp>
        <p:nvSpPr>
          <p:cNvPr id="24" name="액자 23">
            <a:extLst>
              <a:ext uri="{FF2B5EF4-FFF2-40B4-BE49-F238E27FC236}">
                <a16:creationId xmlns:a16="http://schemas.microsoft.com/office/drawing/2014/main" id="{7DE2EECB-7F87-BBF2-B17B-3C045E3C082D}"/>
              </a:ext>
            </a:extLst>
          </p:cNvPr>
          <p:cNvSpPr/>
          <p:nvPr/>
        </p:nvSpPr>
        <p:spPr>
          <a:xfrm flipV="1">
            <a:off x="584253" y="4917480"/>
            <a:ext cx="1424653" cy="1405110"/>
          </a:xfrm>
          <a:prstGeom prst="frame">
            <a:avLst>
              <a:gd name="adj1" fmla="val 0"/>
            </a:avLst>
          </a:prstGeom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4CBC75B1-C0D4-78C8-71E7-84FE269BFB58}"/>
              </a:ext>
            </a:extLst>
          </p:cNvPr>
          <p:cNvCxnSpPr>
            <a:cxnSpLocks/>
          </p:cNvCxnSpPr>
          <p:nvPr/>
        </p:nvCxnSpPr>
        <p:spPr>
          <a:xfrm>
            <a:off x="2008906" y="5620032"/>
            <a:ext cx="3657603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그림 26">
            <a:extLst>
              <a:ext uri="{FF2B5EF4-FFF2-40B4-BE49-F238E27FC236}">
                <a16:creationId xmlns:a16="http://schemas.microsoft.com/office/drawing/2014/main" id="{8641A034-8CC5-0044-D79D-A5A1B57105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2414" y="4239106"/>
            <a:ext cx="5918457" cy="2111193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B10819A8-07DC-292F-0095-49C19EF031B6}"/>
              </a:ext>
            </a:extLst>
          </p:cNvPr>
          <p:cNvSpPr txBox="1"/>
          <p:nvPr/>
        </p:nvSpPr>
        <p:spPr>
          <a:xfrm>
            <a:off x="2300060" y="5636568"/>
            <a:ext cx="2945730" cy="307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400" dirty="0">
                <a:solidFill>
                  <a:srgbClr val="FF0000"/>
                </a:solidFill>
              </a:rPr>
              <a:t>③</a:t>
            </a:r>
            <a:r>
              <a:rPr kumimoji="1" lang="en-US" altLang="ko-KR" sz="1400" dirty="0">
                <a:solidFill>
                  <a:srgbClr val="FF0000"/>
                </a:solidFill>
              </a:rPr>
              <a:t> </a:t>
            </a:r>
            <a:r>
              <a:rPr kumimoji="1" lang="ko-KR" altLang="en-US" sz="1400" dirty="0">
                <a:solidFill>
                  <a:srgbClr val="FF0000"/>
                </a:solidFill>
              </a:rPr>
              <a:t>양자 그림의 </a:t>
            </a:r>
            <a:r>
              <a:rPr kumimoji="1" lang="en-US" altLang="ko-KR" sz="1400" dirty="0">
                <a:solidFill>
                  <a:srgbClr val="FF0000"/>
                </a:solidFill>
              </a:rPr>
              <a:t>Python3</a:t>
            </a:r>
            <a:r>
              <a:rPr kumimoji="1" lang="ko-KR" altLang="en-US" sz="1400" dirty="0">
                <a:solidFill>
                  <a:srgbClr val="FF0000"/>
                </a:solidFill>
              </a:rPr>
              <a:t> 파일 생성</a:t>
            </a:r>
            <a:endParaRPr kumimoji="1" lang="ko-Kore-KR" altLang="en-US" sz="1400" dirty="0">
              <a:solidFill>
                <a:srgbClr val="FF0000"/>
              </a:solidFill>
            </a:endParaRPr>
          </a:p>
        </p:txBody>
      </p:sp>
      <p:sp>
        <p:nvSpPr>
          <p:cNvPr id="31" name="액자 30">
            <a:extLst>
              <a:ext uri="{FF2B5EF4-FFF2-40B4-BE49-F238E27FC236}">
                <a16:creationId xmlns:a16="http://schemas.microsoft.com/office/drawing/2014/main" id="{88AAC1EB-EB8B-CC1B-8987-EFC9FB510B7C}"/>
              </a:ext>
            </a:extLst>
          </p:cNvPr>
          <p:cNvSpPr/>
          <p:nvPr/>
        </p:nvSpPr>
        <p:spPr>
          <a:xfrm flipV="1">
            <a:off x="5828099" y="4539232"/>
            <a:ext cx="5862772" cy="1811049"/>
          </a:xfrm>
          <a:prstGeom prst="frame">
            <a:avLst>
              <a:gd name="adj1" fmla="val 0"/>
            </a:avLst>
          </a:prstGeom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78624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854B09-7B82-0629-0A97-9A14884E5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err="1"/>
              <a:t>Qiskit</a:t>
            </a:r>
            <a:r>
              <a:rPr kumimoji="1" lang="en-US" altLang="ko-KR" dirty="0"/>
              <a:t> cloud</a:t>
            </a:r>
            <a:r>
              <a:rPr kumimoji="1" lang="ko-KR" altLang="en-US" dirty="0"/>
              <a:t> 양자프로그래밍</a:t>
            </a:r>
            <a:endParaRPr kumimoji="1" lang="ko-Kore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120A4D1-E9FD-78E9-D015-AFDCB9926D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kumimoji="1" lang="en-US" altLang="ko-Kore-KR" sz="2400" dirty="0" err="1"/>
              <a:t>Qiskit</a:t>
            </a:r>
            <a:r>
              <a:rPr kumimoji="1" lang="en-US" altLang="ko-Kore-KR" sz="2400" dirty="0"/>
              <a:t> </a:t>
            </a:r>
            <a:r>
              <a:rPr kumimoji="1" lang="ko-KR" altLang="en-US" sz="2400" dirty="0"/>
              <a:t>양자 코드 </a:t>
            </a:r>
            <a:r>
              <a:rPr kumimoji="1" lang="ko-Kore-KR" altLang="en-US" sz="2400" dirty="0"/>
              <a:t>작성</a:t>
            </a:r>
            <a:r>
              <a:rPr kumimoji="1" lang="ko-KR" altLang="en-US" sz="2400" dirty="0"/>
              <a:t> 방법</a:t>
            </a:r>
            <a:endParaRPr kumimoji="1" lang="ko-Kore-KR" altLang="en-US" sz="24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A1EEAEE-7FBA-7864-2803-2D8B331BE9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162" y="2010907"/>
            <a:ext cx="4395309" cy="102721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B1EBA50-E275-1B3E-8CF7-1F222968E69B}"/>
              </a:ext>
            </a:extLst>
          </p:cNvPr>
          <p:cNvSpPr txBox="1"/>
          <p:nvPr/>
        </p:nvSpPr>
        <p:spPr>
          <a:xfrm>
            <a:off x="411162" y="1634036"/>
            <a:ext cx="25923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600" dirty="0"/>
              <a:t>1</a:t>
            </a:r>
            <a:r>
              <a:rPr kumimoji="1" lang="en-US" altLang="ko-KR" sz="1600" dirty="0"/>
              <a:t>)</a:t>
            </a:r>
            <a:r>
              <a:rPr kumimoji="1" lang="ko-KR" altLang="en-US" sz="1600" dirty="0"/>
              <a:t> 필요한 라이브러리 선언</a:t>
            </a:r>
            <a:endParaRPr kumimoji="1" lang="ko-Kore-KR" alt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433DE6-05AF-D4A6-0B2E-045497FE18B1}"/>
              </a:ext>
            </a:extLst>
          </p:cNvPr>
          <p:cNvSpPr txBox="1"/>
          <p:nvPr/>
        </p:nvSpPr>
        <p:spPr>
          <a:xfrm>
            <a:off x="411162" y="3343197"/>
            <a:ext cx="23775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dirty="0"/>
              <a:t>2)</a:t>
            </a:r>
            <a:r>
              <a:rPr kumimoji="1" lang="ko-KR" altLang="en-US" sz="1600" dirty="0"/>
              <a:t> 함수 작성 </a:t>
            </a:r>
            <a:r>
              <a:rPr kumimoji="1" lang="en-US" altLang="ko-KR" sz="1600" dirty="0"/>
              <a:t>(</a:t>
            </a:r>
            <a:r>
              <a:rPr kumimoji="1" lang="ko-KR" altLang="en-US" sz="1600" dirty="0"/>
              <a:t>양자 회로</a:t>
            </a:r>
            <a:r>
              <a:rPr kumimoji="1" lang="en-US" altLang="ko-KR" sz="1600" dirty="0"/>
              <a:t>)</a:t>
            </a:r>
            <a:endParaRPr kumimoji="1" lang="ko-Kore-KR" altLang="en-US" sz="16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7122A65-D18F-2259-FCFE-1E47F6FFB4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162" y="3941310"/>
            <a:ext cx="4466095" cy="2708943"/>
          </a:xfrm>
          <a:prstGeom prst="rect">
            <a:avLst/>
          </a:prstGeom>
        </p:spPr>
      </p:pic>
      <p:sp>
        <p:nvSpPr>
          <p:cNvPr id="14" name="액자 13">
            <a:extLst>
              <a:ext uri="{FF2B5EF4-FFF2-40B4-BE49-F238E27FC236}">
                <a16:creationId xmlns:a16="http://schemas.microsoft.com/office/drawing/2014/main" id="{DC88C13E-C5B1-66C2-A7D6-0EF1037FB839}"/>
              </a:ext>
            </a:extLst>
          </p:cNvPr>
          <p:cNvSpPr/>
          <p:nvPr/>
        </p:nvSpPr>
        <p:spPr>
          <a:xfrm>
            <a:off x="782664" y="3970271"/>
            <a:ext cx="2138767" cy="217260"/>
          </a:xfrm>
          <a:prstGeom prst="frame">
            <a:avLst>
              <a:gd name="adj1" fmla="val 847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EC8F7A4-1866-300C-72BB-F6E587618E55}"/>
              </a:ext>
            </a:extLst>
          </p:cNvPr>
          <p:cNvSpPr txBox="1"/>
          <p:nvPr/>
        </p:nvSpPr>
        <p:spPr>
          <a:xfrm>
            <a:off x="688106" y="3729269"/>
            <a:ext cx="332975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100" b="1" dirty="0">
                <a:solidFill>
                  <a:srgbClr val="FF0000"/>
                </a:solidFill>
              </a:rPr>
              <a:t>함수명</a:t>
            </a:r>
            <a:r>
              <a:rPr kumimoji="1" lang="en-US" altLang="ko-Kore-KR" sz="1100" b="1" dirty="0">
                <a:solidFill>
                  <a:srgbClr val="FF0000"/>
                </a:solidFill>
              </a:rPr>
              <a:t>(</a:t>
            </a:r>
            <a:r>
              <a:rPr kumimoji="1" lang="ko-KR" altLang="en-US" sz="1100" b="1" dirty="0">
                <a:solidFill>
                  <a:srgbClr val="FF0000"/>
                </a:solidFill>
              </a:rPr>
              <a:t>양자회로</a:t>
            </a:r>
            <a:r>
              <a:rPr kumimoji="1" lang="en-US" altLang="ko-KR" sz="1100" b="1" dirty="0">
                <a:solidFill>
                  <a:srgbClr val="FF0000"/>
                </a:solidFill>
              </a:rPr>
              <a:t>,</a:t>
            </a:r>
            <a:r>
              <a:rPr kumimoji="1" lang="ko-KR" altLang="en-US" sz="1100" b="1" dirty="0">
                <a:solidFill>
                  <a:srgbClr val="FF0000"/>
                </a:solidFill>
              </a:rPr>
              <a:t> 사용할 </a:t>
            </a:r>
            <a:r>
              <a:rPr kumimoji="1" lang="ko-KR" altLang="en-US" sz="1100" b="1" dirty="0" err="1">
                <a:solidFill>
                  <a:srgbClr val="FF0000"/>
                </a:solidFill>
              </a:rPr>
              <a:t>큐비트</a:t>
            </a:r>
            <a:r>
              <a:rPr kumimoji="1" lang="en-US" altLang="ko-KR" sz="1100" b="1" dirty="0">
                <a:solidFill>
                  <a:srgbClr val="FF0000"/>
                </a:solidFill>
              </a:rPr>
              <a:t>,</a:t>
            </a:r>
            <a:r>
              <a:rPr kumimoji="1" lang="ko-KR" altLang="en-US" sz="1100" b="1" dirty="0">
                <a:solidFill>
                  <a:srgbClr val="FF0000"/>
                </a:solidFill>
              </a:rPr>
              <a:t> 사용할 </a:t>
            </a:r>
            <a:r>
              <a:rPr kumimoji="1" lang="ko-KR" altLang="en-US" sz="1100" b="1" dirty="0" err="1">
                <a:solidFill>
                  <a:srgbClr val="FF0000"/>
                </a:solidFill>
              </a:rPr>
              <a:t>파라메타</a:t>
            </a:r>
            <a:r>
              <a:rPr kumimoji="1" lang="en-US" altLang="ko-KR" sz="1100" b="1" dirty="0">
                <a:solidFill>
                  <a:srgbClr val="FF0000"/>
                </a:solidFill>
              </a:rPr>
              <a:t>)</a:t>
            </a:r>
            <a:endParaRPr kumimoji="1" lang="ko-Kore-KR" altLang="en-US" sz="1100" b="1" dirty="0">
              <a:solidFill>
                <a:srgbClr val="FF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72D9570-6DA4-C1D7-75ED-21388D2B0067}"/>
              </a:ext>
            </a:extLst>
          </p:cNvPr>
          <p:cNvSpPr txBox="1"/>
          <p:nvPr/>
        </p:nvSpPr>
        <p:spPr>
          <a:xfrm>
            <a:off x="5530768" y="1632776"/>
            <a:ext cx="28456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dirty="0"/>
              <a:t>3)</a:t>
            </a:r>
            <a:r>
              <a:rPr kumimoji="1" lang="ko-KR" altLang="en-US" sz="1600" dirty="0"/>
              <a:t> 메인 함수 작성 </a:t>
            </a:r>
            <a:r>
              <a:rPr kumimoji="1" lang="en-US" altLang="ko-KR" sz="1600" dirty="0"/>
              <a:t>(</a:t>
            </a:r>
            <a:r>
              <a:rPr kumimoji="1" lang="ko-KR" altLang="en-US" sz="1600" dirty="0"/>
              <a:t>양자 회로</a:t>
            </a:r>
            <a:r>
              <a:rPr kumimoji="1" lang="en-US" altLang="ko-KR" sz="1600" dirty="0"/>
              <a:t>)</a:t>
            </a:r>
            <a:endParaRPr kumimoji="1" lang="ko-Kore-KR" altLang="en-US" sz="1600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58F9840-4A15-0001-F3D2-D486581F46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1231" y="2035295"/>
            <a:ext cx="2768600" cy="21082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CCC345B-B46E-5F1B-EB74-5A355573FAD9}"/>
              </a:ext>
            </a:extLst>
          </p:cNvPr>
          <p:cNvSpPr txBox="1"/>
          <p:nvPr/>
        </p:nvSpPr>
        <p:spPr>
          <a:xfrm>
            <a:off x="8312474" y="2085359"/>
            <a:ext cx="21595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100" b="1" dirty="0">
                <a:solidFill>
                  <a:srgbClr val="7030A0"/>
                </a:solidFill>
                <a:sym typeface="Wingdings" pitchFamily="2" charset="2"/>
              </a:rPr>
              <a:t> </a:t>
            </a:r>
            <a:r>
              <a:rPr kumimoji="1" lang="ko-KR" altLang="en-US" sz="1100" b="1" dirty="0">
                <a:solidFill>
                  <a:srgbClr val="7030A0"/>
                </a:solidFill>
                <a:sym typeface="Wingdings" pitchFamily="2" charset="2"/>
              </a:rPr>
              <a:t>사용할 </a:t>
            </a:r>
            <a:r>
              <a:rPr kumimoji="1" lang="ko-KR" altLang="en-US" sz="1100" b="1" dirty="0" err="1">
                <a:solidFill>
                  <a:srgbClr val="7030A0"/>
                </a:solidFill>
                <a:sym typeface="Wingdings" pitchFamily="2" charset="2"/>
              </a:rPr>
              <a:t>큐비트</a:t>
            </a:r>
            <a:r>
              <a:rPr kumimoji="1" lang="ko-KR" altLang="en-US" sz="1100" b="1" dirty="0">
                <a:solidFill>
                  <a:srgbClr val="7030A0"/>
                </a:solidFill>
                <a:sym typeface="Wingdings" pitchFamily="2" charset="2"/>
              </a:rPr>
              <a:t> 선언</a:t>
            </a:r>
            <a:r>
              <a:rPr kumimoji="1" lang="en-US" altLang="ko-KR" sz="1100" b="1" dirty="0">
                <a:solidFill>
                  <a:srgbClr val="7030A0"/>
                </a:solidFill>
                <a:sym typeface="Wingdings" pitchFamily="2" charset="2"/>
              </a:rPr>
              <a:t> (3 qubit)</a:t>
            </a:r>
            <a:endParaRPr kumimoji="1" lang="ko-Kore-KR" altLang="en-US" sz="1100" b="1" dirty="0">
              <a:solidFill>
                <a:srgbClr val="7030A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8C61553-4457-16B2-79FD-5DAD20392B5A}"/>
              </a:ext>
            </a:extLst>
          </p:cNvPr>
          <p:cNvSpPr txBox="1"/>
          <p:nvPr/>
        </p:nvSpPr>
        <p:spPr>
          <a:xfrm>
            <a:off x="8468164" y="2322023"/>
            <a:ext cx="27686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50" b="1" dirty="0">
                <a:solidFill>
                  <a:srgbClr val="FF0000"/>
                </a:solidFill>
                <a:sym typeface="Wingdings" pitchFamily="2" charset="2"/>
              </a:rPr>
              <a:t> </a:t>
            </a:r>
            <a:r>
              <a:rPr kumimoji="1" lang="ko-KR" altLang="en-US" sz="1050" b="1" dirty="0">
                <a:solidFill>
                  <a:srgbClr val="FF0000"/>
                </a:solidFill>
                <a:sym typeface="Wingdings" pitchFamily="2" charset="2"/>
              </a:rPr>
              <a:t>선언한 큐비트를 사용하여 양자회로 작성</a:t>
            </a:r>
            <a:endParaRPr kumimoji="1" lang="en-US" altLang="ko-KR" sz="1050" b="1" dirty="0">
              <a:solidFill>
                <a:srgbClr val="FF0000"/>
              </a:solidFill>
              <a:sym typeface="Wingdings" pitchFamily="2" charset="2"/>
            </a:endParaRPr>
          </a:p>
          <a:p>
            <a:pPr algn="ctr"/>
            <a:r>
              <a:rPr kumimoji="1" lang="en-US" altLang="ko-KR" sz="1050" b="1" dirty="0">
                <a:solidFill>
                  <a:srgbClr val="FF0000"/>
                </a:solidFill>
                <a:sym typeface="Wingdings" pitchFamily="2" charset="2"/>
              </a:rPr>
              <a:t>(3 qubit quantum circuit)</a:t>
            </a:r>
            <a:endParaRPr kumimoji="1" lang="ko-Kore-KR" altLang="en-US" sz="1050" b="1" dirty="0">
              <a:solidFill>
                <a:srgbClr val="FF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D0280D3-67CE-AE07-83C6-80242A56E538}"/>
              </a:ext>
            </a:extLst>
          </p:cNvPr>
          <p:cNvSpPr txBox="1"/>
          <p:nvPr/>
        </p:nvSpPr>
        <p:spPr>
          <a:xfrm>
            <a:off x="7580118" y="2767771"/>
            <a:ext cx="253937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100" b="1" dirty="0">
                <a:solidFill>
                  <a:schemeClr val="accent5"/>
                </a:solidFill>
                <a:sym typeface="Wingdings" pitchFamily="2" charset="2"/>
              </a:rPr>
              <a:t>Measurement</a:t>
            </a:r>
            <a:r>
              <a:rPr kumimoji="1" lang="ko-KR" altLang="en-US" sz="1100" b="1" dirty="0">
                <a:solidFill>
                  <a:schemeClr val="accent5"/>
                </a:solidFill>
                <a:sym typeface="Wingdings" pitchFamily="2" charset="2"/>
              </a:rPr>
              <a:t> 한 </a:t>
            </a:r>
            <a:r>
              <a:rPr kumimoji="1" lang="ko-KR" altLang="en-US" sz="1100" b="1" dirty="0" err="1">
                <a:solidFill>
                  <a:schemeClr val="accent5"/>
                </a:solidFill>
                <a:sym typeface="Wingdings" pitchFamily="2" charset="2"/>
              </a:rPr>
              <a:t>큐비트</a:t>
            </a:r>
            <a:r>
              <a:rPr kumimoji="1" lang="ko-KR" altLang="en-US" sz="1100" b="1" dirty="0">
                <a:solidFill>
                  <a:schemeClr val="accent5"/>
                </a:solidFill>
                <a:sym typeface="Wingdings" pitchFamily="2" charset="2"/>
              </a:rPr>
              <a:t> 값을 저장</a:t>
            </a:r>
            <a:endParaRPr kumimoji="1" lang="en-US" altLang="ko-KR" sz="1100" b="1" dirty="0">
              <a:solidFill>
                <a:schemeClr val="accent5"/>
              </a:solidFill>
              <a:sym typeface="Wingdings" pitchFamily="2" charset="2"/>
            </a:endParaRPr>
          </a:p>
          <a:p>
            <a:pPr algn="ctr"/>
            <a:r>
              <a:rPr kumimoji="1" lang="en-US" altLang="ko-KR" sz="1100" b="1" dirty="0">
                <a:solidFill>
                  <a:schemeClr val="accent5"/>
                </a:solidFill>
                <a:sym typeface="Wingdings" pitchFamily="2" charset="2"/>
              </a:rPr>
              <a:t>(</a:t>
            </a:r>
            <a:r>
              <a:rPr kumimoji="1" lang="ko-KR" altLang="en-US" sz="1100" b="1" dirty="0">
                <a:solidFill>
                  <a:schemeClr val="accent5"/>
                </a:solidFill>
                <a:sym typeface="Wingdings" pitchFamily="2" charset="2"/>
              </a:rPr>
              <a:t>연산 후 값 확인</a:t>
            </a:r>
            <a:r>
              <a:rPr kumimoji="1" lang="en-US" altLang="ko-KR" sz="1100" b="1" dirty="0">
                <a:solidFill>
                  <a:schemeClr val="accent5"/>
                </a:solidFill>
                <a:sym typeface="Wingdings" pitchFamily="2" charset="2"/>
              </a:rPr>
              <a:t>)</a:t>
            </a:r>
            <a:endParaRPr kumimoji="1" lang="ko-Kore-KR" altLang="en-US" sz="1100" b="1" dirty="0">
              <a:solidFill>
                <a:schemeClr val="accent5"/>
              </a:solidFill>
            </a:endParaRPr>
          </a:p>
        </p:txBody>
      </p:sp>
      <p:sp>
        <p:nvSpPr>
          <p:cNvPr id="22" name="액자 21">
            <a:extLst>
              <a:ext uri="{FF2B5EF4-FFF2-40B4-BE49-F238E27FC236}">
                <a16:creationId xmlns:a16="http://schemas.microsoft.com/office/drawing/2014/main" id="{8DD3DB75-B3F4-7F11-A3F4-4F4113187EB7}"/>
              </a:ext>
            </a:extLst>
          </p:cNvPr>
          <p:cNvSpPr/>
          <p:nvPr/>
        </p:nvSpPr>
        <p:spPr>
          <a:xfrm>
            <a:off x="6001231" y="2109818"/>
            <a:ext cx="2335062" cy="219870"/>
          </a:xfrm>
          <a:prstGeom prst="frame">
            <a:avLst>
              <a:gd name="adj1" fmla="val 8475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3" name="액자 22">
            <a:extLst>
              <a:ext uri="{FF2B5EF4-FFF2-40B4-BE49-F238E27FC236}">
                <a16:creationId xmlns:a16="http://schemas.microsoft.com/office/drawing/2014/main" id="{FC17815B-9A44-EC19-7C0B-2A75D0535AF7}"/>
              </a:ext>
            </a:extLst>
          </p:cNvPr>
          <p:cNvSpPr/>
          <p:nvPr/>
        </p:nvSpPr>
        <p:spPr>
          <a:xfrm>
            <a:off x="5995827" y="2333532"/>
            <a:ext cx="2417957" cy="219870"/>
          </a:xfrm>
          <a:prstGeom prst="frame">
            <a:avLst>
              <a:gd name="adj1" fmla="val 847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4" name="액자 23">
            <a:extLst>
              <a:ext uri="{FF2B5EF4-FFF2-40B4-BE49-F238E27FC236}">
                <a16:creationId xmlns:a16="http://schemas.microsoft.com/office/drawing/2014/main" id="{80535B67-68BB-8AAB-089A-247355D8525C}"/>
              </a:ext>
            </a:extLst>
          </p:cNvPr>
          <p:cNvSpPr/>
          <p:nvPr/>
        </p:nvSpPr>
        <p:spPr>
          <a:xfrm>
            <a:off x="6001231" y="2547901"/>
            <a:ext cx="2768600" cy="219870"/>
          </a:xfrm>
          <a:prstGeom prst="frame">
            <a:avLst>
              <a:gd name="adj1" fmla="val 8475"/>
            </a:avLst>
          </a:prstGeom>
          <a:solidFill>
            <a:srgbClr val="2E75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7" name="액자 26">
            <a:extLst>
              <a:ext uri="{FF2B5EF4-FFF2-40B4-BE49-F238E27FC236}">
                <a16:creationId xmlns:a16="http://schemas.microsoft.com/office/drawing/2014/main" id="{BD11F569-70BE-F2EC-FE24-8D93F900648F}"/>
              </a:ext>
            </a:extLst>
          </p:cNvPr>
          <p:cNvSpPr/>
          <p:nvPr/>
        </p:nvSpPr>
        <p:spPr>
          <a:xfrm>
            <a:off x="6050070" y="2989889"/>
            <a:ext cx="335231" cy="668401"/>
          </a:xfrm>
          <a:prstGeom prst="frame">
            <a:avLst>
              <a:gd name="adj1" fmla="val 4265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F3BF2F6-B913-C555-8EA3-AC0613E69971}"/>
              </a:ext>
            </a:extLst>
          </p:cNvPr>
          <p:cNvSpPr txBox="1"/>
          <p:nvPr/>
        </p:nvSpPr>
        <p:spPr>
          <a:xfrm>
            <a:off x="5991013" y="3661822"/>
            <a:ext cx="17508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200" b="1" dirty="0">
                <a:solidFill>
                  <a:schemeClr val="accent6"/>
                </a:solidFill>
              </a:rPr>
              <a:t>작성한 양자회로 </a:t>
            </a:r>
            <a:r>
              <a:rPr kumimoji="1" lang="en-US" altLang="ko-KR" sz="1200" b="1" dirty="0">
                <a:solidFill>
                  <a:schemeClr val="accent6"/>
                </a:solidFill>
              </a:rPr>
              <a:t>.</a:t>
            </a:r>
            <a:r>
              <a:rPr kumimoji="1" lang="ko-KR" altLang="en-US" sz="1200" b="1" dirty="0">
                <a:solidFill>
                  <a:schemeClr val="accent6"/>
                </a:solidFill>
              </a:rPr>
              <a:t> </a:t>
            </a:r>
            <a:r>
              <a:rPr kumimoji="1" lang="en-US" altLang="ko-KR" sz="1200" b="1" dirty="0">
                <a:solidFill>
                  <a:schemeClr val="accent6"/>
                </a:solidFill>
              </a:rPr>
              <a:t>gate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9402687-0422-8BBE-BCB1-7ABF47D6667C}"/>
              </a:ext>
            </a:extLst>
          </p:cNvPr>
          <p:cNvSpPr txBox="1"/>
          <p:nvPr/>
        </p:nvSpPr>
        <p:spPr>
          <a:xfrm>
            <a:off x="7895413" y="3212385"/>
            <a:ext cx="5485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b="1" dirty="0">
                <a:solidFill>
                  <a:schemeClr val="accent6"/>
                </a:solidFill>
              </a:rPr>
              <a:t>CNOT</a:t>
            </a:r>
            <a:endParaRPr kumimoji="1" lang="ko-Kore-KR" altLang="en-US" sz="1000" b="1" dirty="0">
              <a:solidFill>
                <a:schemeClr val="accent6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154CF21-D7D2-3A9B-BE3C-95720BEAA211}"/>
              </a:ext>
            </a:extLst>
          </p:cNvPr>
          <p:cNvSpPr txBox="1"/>
          <p:nvPr/>
        </p:nvSpPr>
        <p:spPr>
          <a:xfrm>
            <a:off x="7168762" y="2980099"/>
            <a:ext cx="26962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b="1" dirty="0">
                <a:solidFill>
                  <a:schemeClr val="accent6"/>
                </a:solidFill>
              </a:rPr>
              <a:t>X</a:t>
            </a:r>
            <a:endParaRPr kumimoji="1" lang="ko-Kore-KR" altLang="en-US" sz="1000" b="1" dirty="0">
              <a:solidFill>
                <a:schemeClr val="accent6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21268D8-38EB-1B47-AD7F-6AFCEC22248A}"/>
              </a:ext>
            </a:extLst>
          </p:cNvPr>
          <p:cNvSpPr txBox="1"/>
          <p:nvPr/>
        </p:nvSpPr>
        <p:spPr>
          <a:xfrm>
            <a:off x="8578560" y="3431842"/>
            <a:ext cx="57740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b="1" dirty="0">
                <a:solidFill>
                  <a:schemeClr val="accent6"/>
                </a:solidFill>
              </a:rPr>
              <a:t>Toffoli</a:t>
            </a:r>
            <a:endParaRPr kumimoji="1" lang="ko-Kore-KR" altLang="en-US" sz="1000" b="1" dirty="0">
              <a:solidFill>
                <a:schemeClr val="accent6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75F79A7-0599-A480-AEFE-FBE86A5937C7}"/>
              </a:ext>
            </a:extLst>
          </p:cNvPr>
          <p:cNvSpPr txBox="1"/>
          <p:nvPr/>
        </p:nvSpPr>
        <p:spPr>
          <a:xfrm>
            <a:off x="7797669" y="3851546"/>
            <a:ext cx="173477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100" b="1" dirty="0"/>
              <a:t>회로</a:t>
            </a:r>
            <a:r>
              <a:rPr kumimoji="1" lang="ko-KR" altLang="en-US" sz="1100" b="1" dirty="0"/>
              <a:t> 전체 </a:t>
            </a:r>
            <a:r>
              <a:rPr kumimoji="1" lang="en-US" altLang="ko-KR" sz="1100" b="1" dirty="0"/>
              <a:t>Measurement</a:t>
            </a:r>
            <a:endParaRPr kumimoji="1" lang="ko-Kore-KR" altLang="en-US" sz="1100" b="1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D29B33A-7A73-16ED-A448-084C6777E9C2}"/>
              </a:ext>
            </a:extLst>
          </p:cNvPr>
          <p:cNvSpPr txBox="1"/>
          <p:nvPr/>
        </p:nvSpPr>
        <p:spPr>
          <a:xfrm>
            <a:off x="5530768" y="4831991"/>
            <a:ext cx="38972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dirty="0"/>
              <a:t>4)</a:t>
            </a:r>
            <a:r>
              <a:rPr kumimoji="1" lang="ko-KR" altLang="en-US" sz="1600" dirty="0"/>
              <a:t> 결과 확인 </a:t>
            </a:r>
            <a:r>
              <a:rPr kumimoji="1" lang="en-US" altLang="ko-KR" sz="1600" dirty="0"/>
              <a:t>(error free </a:t>
            </a:r>
            <a:r>
              <a:rPr kumimoji="1" lang="ko-KR" altLang="en-US" sz="1600" dirty="0"/>
              <a:t>양자 시뮬레이터</a:t>
            </a:r>
            <a:r>
              <a:rPr kumimoji="1" lang="en-US" altLang="ko-KR" sz="1600" dirty="0"/>
              <a:t>)</a:t>
            </a:r>
            <a:endParaRPr kumimoji="1" lang="ko-Kore-KR" altLang="en-US" sz="1600" dirty="0"/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480F6AFB-A5D1-22E6-D98B-35A14E221C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30768" y="5394259"/>
            <a:ext cx="4622800" cy="927100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81973E1C-6389-5D19-839B-E0700C00756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145"/>
          <a:stretch/>
        </p:blipFill>
        <p:spPr>
          <a:xfrm>
            <a:off x="9654090" y="3506675"/>
            <a:ext cx="2381573" cy="166068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4CF366E-C61D-7690-9DA2-9786268695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02343" y="3216661"/>
            <a:ext cx="700978" cy="216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3397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D02639-1542-787A-964B-35235BA2D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KR" altLang="en-US" dirty="0"/>
              <a:t>양자난수생성기</a:t>
            </a:r>
            <a:r>
              <a:rPr kumimoji="1" lang="ko-KR" altLang="en-US" dirty="0"/>
              <a:t> </a:t>
            </a:r>
            <a:r>
              <a:rPr kumimoji="1" lang="en-US" altLang="ko-KR" dirty="0"/>
              <a:t>(QRNG)</a:t>
            </a:r>
            <a:endParaRPr kumimoji="1" lang="ko-Kore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8B65AFF-5A25-81B0-0AD2-B6DD08E7D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1163" y="1116900"/>
            <a:ext cx="11369675" cy="5057775"/>
          </a:xfrm>
        </p:spPr>
        <p:txBody>
          <a:bodyPr/>
          <a:lstStyle/>
          <a:p>
            <a:r>
              <a:rPr kumimoji="1" lang="en-US" altLang="ko-Kore-KR" dirty="0"/>
              <a:t>Quantum Random Number Generator</a:t>
            </a:r>
          </a:p>
          <a:p>
            <a:pPr marL="0" indent="0">
              <a:buNone/>
            </a:pPr>
            <a:r>
              <a:rPr kumimoji="1" lang="en-US" altLang="ko-KR" sz="2400" b="1" dirty="0"/>
              <a:t>:</a:t>
            </a:r>
            <a:r>
              <a:rPr kumimoji="1" lang="ko-KR" altLang="en-US" sz="2400" b="1" dirty="0"/>
              <a:t> </a:t>
            </a:r>
            <a:r>
              <a:rPr kumimoji="1" lang="ko-KR" altLang="en-US" sz="2400" b="1" dirty="0">
                <a:solidFill>
                  <a:srgbClr val="2E75B6"/>
                </a:solidFill>
              </a:rPr>
              <a:t>양자역학 성질</a:t>
            </a:r>
            <a:r>
              <a:rPr kumimoji="1" lang="ko-KR" altLang="en-US" sz="2400" b="1" dirty="0"/>
              <a:t>을 이용하여 패턴을 분석할 수 없는 </a:t>
            </a:r>
            <a:r>
              <a:rPr kumimoji="1" lang="ko-KR" altLang="en-US" sz="2400" b="1" dirty="0">
                <a:solidFill>
                  <a:srgbClr val="2E75B6"/>
                </a:solidFill>
              </a:rPr>
              <a:t>순수 난수 </a:t>
            </a:r>
            <a:r>
              <a:rPr kumimoji="1" lang="ko-KR" altLang="en-US" sz="2400" b="1" dirty="0" err="1">
                <a:solidFill>
                  <a:srgbClr val="2E75B6"/>
                </a:solidFill>
              </a:rPr>
              <a:t>생성기</a:t>
            </a:r>
            <a:endParaRPr kumimoji="1" lang="en-US" altLang="ko-KR" sz="2400" b="1" dirty="0">
              <a:solidFill>
                <a:srgbClr val="2E75B6"/>
              </a:solidFill>
            </a:endParaRPr>
          </a:p>
          <a:p>
            <a:pPr>
              <a:buFontTx/>
              <a:buChar char="-"/>
            </a:pPr>
            <a:r>
              <a:rPr kumimoji="1" lang="ko-KR" altLang="en-US" sz="2200" dirty="0"/>
              <a:t>암호키를 생성하는데 있어 난수의 무작위성이 보안 시스템의 </a:t>
            </a:r>
            <a:r>
              <a:rPr kumimoji="1" lang="en-US" altLang="ko-KR" sz="2200" dirty="0"/>
              <a:t>security</a:t>
            </a:r>
            <a:r>
              <a:rPr kumimoji="1" lang="ko-KR" altLang="en-US" sz="2200" dirty="0"/>
              <a:t>에 큰 영향을 줌</a:t>
            </a:r>
            <a:endParaRPr kumimoji="1" lang="en-US" altLang="ko-KR" sz="2200" dirty="0"/>
          </a:p>
          <a:p>
            <a:pPr>
              <a:buFontTx/>
              <a:buChar char="-"/>
            </a:pPr>
            <a:r>
              <a:rPr kumimoji="1" lang="ko-KR" altLang="en-US" sz="2200" dirty="0"/>
              <a:t>일반 난수 생성기는 패턴 없는 완전한 난수를 만드는데 한계가 있음</a:t>
            </a:r>
            <a:endParaRPr kumimoji="1" lang="en-US" altLang="ko-KR" sz="2200" dirty="0"/>
          </a:p>
          <a:p>
            <a:pPr>
              <a:buFontTx/>
              <a:buChar char="-"/>
            </a:pPr>
            <a:r>
              <a:rPr kumimoji="1" lang="ko-KR" altLang="en-US" sz="2200" dirty="0"/>
              <a:t>양자 난수 생성기는 양자역학 현상에서 발생하는 무작위성에 의존하므로 </a:t>
            </a:r>
            <a:r>
              <a:rPr kumimoji="1" lang="ko-KR" altLang="en-US" sz="2200" b="1" dirty="0">
                <a:solidFill>
                  <a:srgbClr val="2E75B6"/>
                </a:solidFill>
              </a:rPr>
              <a:t>완전한 무작위성</a:t>
            </a:r>
            <a:r>
              <a:rPr kumimoji="1" lang="ko-KR" altLang="en-US" sz="2200" b="1" dirty="0"/>
              <a:t> </a:t>
            </a:r>
            <a:r>
              <a:rPr kumimoji="1" lang="ko-KR" altLang="en-US" sz="2200" dirty="0"/>
              <a:t>제공</a:t>
            </a:r>
            <a:endParaRPr kumimoji="1" lang="en-US" altLang="ko-KR" sz="2200" dirty="0"/>
          </a:p>
          <a:p>
            <a:pPr>
              <a:buFontTx/>
              <a:buChar char="-"/>
            </a:pPr>
            <a:r>
              <a:rPr kumimoji="1" lang="en-US" altLang="ko-KR" sz="2200" dirty="0"/>
              <a:t>Qubit</a:t>
            </a:r>
            <a:r>
              <a:rPr kumimoji="1" lang="ko-KR" altLang="en-US" sz="2200" dirty="0"/>
              <a:t>에 </a:t>
            </a:r>
            <a:r>
              <a:rPr kumimoji="1" lang="en-US" altLang="ko-KR" sz="2200" dirty="0"/>
              <a:t>Hadamard</a:t>
            </a:r>
            <a:r>
              <a:rPr kumimoji="1" lang="ko-KR" altLang="en-US" sz="2200" dirty="0"/>
              <a:t> </a:t>
            </a:r>
            <a:r>
              <a:rPr kumimoji="1" lang="en-US" altLang="ko-KR" sz="2200" dirty="0"/>
              <a:t>gate</a:t>
            </a:r>
            <a:r>
              <a:rPr kumimoji="1" lang="ko-KR" altLang="en-US" sz="2200" dirty="0" err="1"/>
              <a:t>를</a:t>
            </a:r>
            <a:r>
              <a:rPr kumimoji="1" lang="ko-KR" altLang="en-US" sz="2200" dirty="0"/>
              <a:t> 사용하여 </a:t>
            </a:r>
            <a:r>
              <a:rPr kumimoji="1" lang="en-US" altLang="ko-KR" sz="2200" dirty="0"/>
              <a:t>Superposition</a:t>
            </a:r>
            <a:r>
              <a:rPr kumimoji="1" lang="ko-KR" altLang="en-US" sz="2200" dirty="0"/>
              <a:t> 상태로 만든 후 </a:t>
            </a:r>
            <a:r>
              <a:rPr kumimoji="1" lang="en-US" altLang="ko-KR" sz="2200" dirty="0"/>
              <a:t>Measurement</a:t>
            </a:r>
            <a:r>
              <a:rPr kumimoji="1" lang="ko-KR" altLang="en-US" sz="2200" dirty="0"/>
              <a:t> 사용</a:t>
            </a:r>
            <a:endParaRPr kumimoji="1" lang="en-US" altLang="ko-KR" sz="2200" dirty="0"/>
          </a:p>
          <a:p>
            <a:pPr marL="457200" lvl="1" indent="0">
              <a:buNone/>
            </a:pPr>
            <a:r>
              <a:rPr kumimoji="1" lang="en-US" altLang="ko-KR" sz="1800" dirty="0"/>
              <a:t>:</a:t>
            </a:r>
            <a:r>
              <a:rPr kumimoji="1" lang="ko-KR" altLang="en-US" sz="1800" dirty="0"/>
              <a:t> 중첩된 </a:t>
            </a:r>
            <a:r>
              <a:rPr kumimoji="1" lang="en-US" altLang="ko-KR" sz="1800" dirty="0"/>
              <a:t>Qubit</a:t>
            </a:r>
            <a:r>
              <a:rPr kumimoji="1" lang="ko-KR" altLang="en-US" sz="1800" dirty="0"/>
              <a:t> 이 측정될 때 패턴 없는 완전한 무작위 값 생성</a:t>
            </a:r>
            <a:endParaRPr kumimoji="1" lang="en-US" altLang="ko-KR" sz="18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787E9B1-008D-2B71-FA29-E1A075868C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1256" y="4513553"/>
            <a:ext cx="4277618" cy="189528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65BB446-74FD-0E3A-3A44-3B27C83BB5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1047" y="4513554"/>
            <a:ext cx="4277618" cy="1895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8998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1CCCD7-5D6F-3FB5-37EE-398C70F38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KR" altLang="en-US" dirty="0"/>
              <a:t>양자난수생성기</a:t>
            </a:r>
            <a:r>
              <a:rPr kumimoji="1" lang="ko-KR" altLang="en-US" dirty="0"/>
              <a:t> </a:t>
            </a:r>
            <a:r>
              <a:rPr kumimoji="1" lang="en-US" altLang="ko-KR" dirty="0"/>
              <a:t>(QRNG)</a:t>
            </a:r>
            <a:r>
              <a:rPr kumimoji="1" lang="ko-KR" altLang="en-US" dirty="0"/>
              <a:t> </a:t>
            </a:r>
            <a:r>
              <a:rPr kumimoji="1" lang="en-US" altLang="ko-KR" dirty="0"/>
              <a:t>-</a:t>
            </a:r>
            <a:r>
              <a:rPr kumimoji="1" lang="ko-KR" altLang="en-US" dirty="0"/>
              <a:t> 실습</a:t>
            </a: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0538DDA-D6BA-956C-0807-CF60EB5F0D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4353" y="1846397"/>
            <a:ext cx="3568410" cy="158105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53E8F85-C8C4-3B0B-490A-091C59139496}"/>
              </a:ext>
            </a:extLst>
          </p:cNvPr>
          <p:cNvSpPr txBox="1"/>
          <p:nvPr/>
        </p:nvSpPr>
        <p:spPr>
          <a:xfrm>
            <a:off x="8124881" y="6534543"/>
            <a:ext cx="14285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600" dirty="0"/>
              <a:t>&lt;5bit QRNG&gt;</a:t>
            </a:r>
            <a:endParaRPr kumimoji="1" lang="ko-Kore-KR" altLang="en-US" sz="16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4807701-CA8B-118A-F7B9-088C3C3DB1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5942" y="4182839"/>
            <a:ext cx="3452727" cy="24336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7CA3D6F-62C6-5B4C-8DF8-BD450B431C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8188" y="1640591"/>
            <a:ext cx="3294395" cy="254224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BBD104A-2931-621E-129E-7F07366229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4353" y="4404592"/>
            <a:ext cx="3568410" cy="158105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10ACDB1-F361-9EB2-22D9-789753C4A67A}"/>
              </a:ext>
            </a:extLst>
          </p:cNvPr>
          <p:cNvSpPr txBox="1"/>
          <p:nvPr/>
        </p:nvSpPr>
        <p:spPr>
          <a:xfrm>
            <a:off x="986896" y="3570351"/>
            <a:ext cx="45078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400" dirty="0"/>
              <a:t>Hadamard gate </a:t>
            </a:r>
            <a:r>
              <a:rPr kumimoji="1" lang="en-US" altLang="ko-Kore-KR" sz="1400" dirty="0">
                <a:sym typeface="Wingdings" pitchFamily="2" charset="2"/>
              </a:rPr>
              <a:t> </a:t>
            </a:r>
            <a:r>
              <a:rPr kumimoji="1" lang="ko-KR" altLang="en-US" sz="1400" dirty="0">
                <a:sym typeface="Wingdings" pitchFamily="2" charset="2"/>
              </a:rPr>
              <a:t>큐비트를 </a:t>
            </a:r>
            <a:r>
              <a:rPr kumimoji="1" lang="en-US" altLang="ko-KR" sz="1400" dirty="0">
                <a:sym typeface="Wingdings" pitchFamily="2" charset="2"/>
              </a:rPr>
              <a:t>superposition </a:t>
            </a:r>
            <a:r>
              <a:rPr kumimoji="1" lang="ko-KR" altLang="en-US" sz="1400" dirty="0">
                <a:sym typeface="Wingdings" pitchFamily="2" charset="2"/>
              </a:rPr>
              <a:t>상태로 만듦</a:t>
            </a:r>
            <a:endParaRPr kumimoji="1" lang="ko-Kore-KR" altLang="en-US" sz="1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3DAE286-2615-9D63-8E25-5C93B0EA6064}"/>
              </a:ext>
            </a:extLst>
          </p:cNvPr>
          <p:cNvSpPr txBox="1"/>
          <p:nvPr/>
        </p:nvSpPr>
        <p:spPr>
          <a:xfrm>
            <a:off x="924651" y="6155347"/>
            <a:ext cx="45078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400" dirty="0"/>
              <a:t>Measurement </a:t>
            </a:r>
            <a:r>
              <a:rPr kumimoji="1" lang="en-US" altLang="ko-Kore-KR" sz="1400" dirty="0">
                <a:sym typeface="Wingdings" pitchFamily="2" charset="2"/>
              </a:rPr>
              <a:t> </a:t>
            </a:r>
            <a:r>
              <a:rPr kumimoji="1" lang="ko-KR" altLang="en-US" sz="1400" dirty="0" err="1">
                <a:sym typeface="Wingdings" pitchFamily="2" charset="2"/>
              </a:rPr>
              <a:t>큐비트</a:t>
            </a:r>
            <a:r>
              <a:rPr kumimoji="1" lang="en-US" altLang="ko-Kore-KR" sz="1400" dirty="0">
                <a:sym typeface="Wingdings" pitchFamily="2" charset="2"/>
              </a:rPr>
              <a:t> </a:t>
            </a:r>
            <a:r>
              <a:rPr kumimoji="1" lang="ko-KR" altLang="en-US" sz="1400" dirty="0">
                <a:sym typeface="Wingdings" pitchFamily="2" charset="2"/>
              </a:rPr>
              <a:t>상태 측정</a:t>
            </a:r>
            <a:endParaRPr kumimoji="1" lang="ko-Kore-KR" altLang="en-US" sz="14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AA877FB-0827-49E8-2F4B-40A69A9FA47F}"/>
              </a:ext>
            </a:extLst>
          </p:cNvPr>
          <p:cNvSpPr/>
          <p:nvPr/>
        </p:nvSpPr>
        <p:spPr>
          <a:xfrm>
            <a:off x="7178188" y="3029764"/>
            <a:ext cx="2300013" cy="524451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8F50D68-BD82-A3FB-F740-28676973639D}"/>
              </a:ext>
            </a:extLst>
          </p:cNvPr>
          <p:cNvSpPr/>
          <p:nvPr/>
        </p:nvSpPr>
        <p:spPr>
          <a:xfrm rot="5400000">
            <a:off x="6902939" y="5024784"/>
            <a:ext cx="2036736" cy="476157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1798EDE-6A13-E0D6-00FC-7FEC01EA2D8C}"/>
              </a:ext>
            </a:extLst>
          </p:cNvPr>
          <p:cNvSpPr/>
          <p:nvPr/>
        </p:nvSpPr>
        <p:spPr>
          <a:xfrm>
            <a:off x="840051" y="1741126"/>
            <a:ext cx="4801505" cy="2234258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2ED4764-226B-8C54-F2C9-28554ACFECD8}"/>
              </a:ext>
            </a:extLst>
          </p:cNvPr>
          <p:cNvSpPr/>
          <p:nvPr/>
        </p:nvSpPr>
        <p:spPr>
          <a:xfrm>
            <a:off x="840051" y="4285516"/>
            <a:ext cx="4801505" cy="2234259"/>
          </a:xfrm>
          <a:prstGeom prst="rect">
            <a:avLst/>
          </a:prstGeom>
          <a:noFill/>
          <a:ln w="31750">
            <a:solidFill>
              <a:srgbClr val="2E75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4E1911E-DEB4-B332-D9DF-643B89AACDE5}"/>
              </a:ext>
            </a:extLst>
          </p:cNvPr>
          <p:cNvSpPr/>
          <p:nvPr/>
        </p:nvSpPr>
        <p:spPr>
          <a:xfrm>
            <a:off x="7178188" y="3813194"/>
            <a:ext cx="2184603" cy="315741"/>
          </a:xfrm>
          <a:prstGeom prst="rect">
            <a:avLst/>
          </a:prstGeom>
          <a:noFill/>
          <a:ln w="31750">
            <a:solidFill>
              <a:srgbClr val="2E75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1706CDB-5650-8C4C-3CF8-C5459ED73872}"/>
              </a:ext>
            </a:extLst>
          </p:cNvPr>
          <p:cNvSpPr/>
          <p:nvPr/>
        </p:nvSpPr>
        <p:spPr>
          <a:xfrm>
            <a:off x="8445375" y="4249446"/>
            <a:ext cx="2027208" cy="2249625"/>
          </a:xfrm>
          <a:prstGeom prst="rect">
            <a:avLst/>
          </a:prstGeom>
          <a:noFill/>
          <a:ln w="31750">
            <a:solidFill>
              <a:srgbClr val="2E75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4D98F822-747F-71FF-F1D5-9642DC3DF956}"/>
              </a:ext>
            </a:extLst>
          </p:cNvPr>
          <p:cNvCxnSpPr>
            <a:cxnSpLocks/>
            <a:stCxn id="17" idx="3"/>
            <a:endCxn id="15" idx="1"/>
          </p:cNvCxnSpPr>
          <p:nvPr/>
        </p:nvCxnSpPr>
        <p:spPr>
          <a:xfrm>
            <a:off x="5641556" y="2858255"/>
            <a:ext cx="1536632" cy="433735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CF7AFFAD-889E-F57E-F38F-CAACABD6686A}"/>
              </a:ext>
            </a:extLst>
          </p:cNvPr>
          <p:cNvCxnSpPr>
            <a:cxnSpLocks/>
            <a:stCxn id="18" idx="3"/>
            <a:endCxn id="19" idx="1"/>
          </p:cNvCxnSpPr>
          <p:nvPr/>
        </p:nvCxnSpPr>
        <p:spPr>
          <a:xfrm flipV="1">
            <a:off x="5641556" y="3971065"/>
            <a:ext cx="1536632" cy="143158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CE0CFB47-5284-A26A-3CEA-4877EAED42EB}"/>
              </a:ext>
            </a:extLst>
          </p:cNvPr>
          <p:cNvSpPr/>
          <p:nvPr/>
        </p:nvSpPr>
        <p:spPr>
          <a:xfrm>
            <a:off x="7178188" y="1970724"/>
            <a:ext cx="2728628" cy="273693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F96E6E-36F4-DFDC-3DDD-AFD6DA399D95}"/>
              </a:ext>
            </a:extLst>
          </p:cNvPr>
          <p:cNvSpPr txBox="1"/>
          <p:nvPr/>
        </p:nvSpPr>
        <p:spPr>
          <a:xfrm>
            <a:off x="9918174" y="1979625"/>
            <a:ext cx="15023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200" b="1" dirty="0">
                <a:solidFill>
                  <a:schemeClr val="accent6"/>
                </a:solidFill>
              </a:rPr>
              <a:t>사용할 </a:t>
            </a:r>
            <a:r>
              <a:rPr kumimoji="1" lang="ko-KR" altLang="en-US" sz="1200" b="1" dirty="0" err="1">
                <a:solidFill>
                  <a:schemeClr val="accent6"/>
                </a:solidFill>
              </a:rPr>
              <a:t>큐비트</a:t>
            </a:r>
            <a:r>
              <a:rPr kumimoji="1" lang="ko-KR" altLang="en-US" sz="1200" b="1" dirty="0">
                <a:solidFill>
                  <a:schemeClr val="accent6"/>
                </a:solidFill>
              </a:rPr>
              <a:t> 선언</a:t>
            </a:r>
            <a:endParaRPr kumimoji="1" lang="ko-Kore-KR" altLang="en-US" sz="1200" b="1" dirty="0">
              <a:solidFill>
                <a:schemeClr val="accent6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D7555F-51C5-30CB-9EFB-89E6E9754B8E}"/>
              </a:ext>
            </a:extLst>
          </p:cNvPr>
          <p:cNvSpPr txBox="1"/>
          <p:nvPr/>
        </p:nvSpPr>
        <p:spPr>
          <a:xfrm>
            <a:off x="411920" y="1106120"/>
            <a:ext cx="68996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sz="2800" b="1" dirty="0"/>
              <a:t>QRNG </a:t>
            </a:r>
            <a:r>
              <a:rPr kumimoji="1" lang="ko-Kore-KR" altLang="en-US" sz="2800" b="1" dirty="0"/>
              <a:t>양자회로</a:t>
            </a:r>
            <a:r>
              <a:rPr kumimoji="1" lang="en-US" altLang="ko-Kore-KR" sz="2800" b="1" dirty="0"/>
              <a:t>(Quantum circuit</a:t>
            </a:r>
            <a:r>
              <a:rPr kumimoji="1" lang="en-US" altLang="ko-KR" sz="2800" b="1" dirty="0"/>
              <a:t>)</a:t>
            </a:r>
            <a:r>
              <a:rPr kumimoji="1" lang="ko-KR" altLang="en-US" sz="2800" b="1" dirty="0"/>
              <a:t> 작성</a:t>
            </a:r>
            <a:endParaRPr kumimoji="1" lang="ko-Kore-KR" altLang="en-US" sz="2800" b="1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E5A9C61-6D7D-EC62-1C2B-6450A93527E2}"/>
              </a:ext>
            </a:extLst>
          </p:cNvPr>
          <p:cNvSpPr/>
          <p:nvPr/>
        </p:nvSpPr>
        <p:spPr>
          <a:xfrm>
            <a:off x="7178188" y="4248684"/>
            <a:ext cx="448630" cy="2036737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EEB4E8A-BA9D-6845-9E83-FF115B5086C6}"/>
              </a:ext>
            </a:extLst>
          </p:cNvPr>
          <p:cNvSpPr txBox="1"/>
          <p:nvPr/>
        </p:nvSpPr>
        <p:spPr>
          <a:xfrm>
            <a:off x="9517050" y="3061156"/>
            <a:ext cx="26548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ore-KR" altLang="en-US" sz="1200" b="1" dirty="0">
                <a:solidFill>
                  <a:srgbClr val="FF0000"/>
                </a:solidFill>
              </a:rPr>
              <a:t>모든</a:t>
            </a:r>
            <a:r>
              <a:rPr kumimoji="1" lang="ko-KR" altLang="en-US" sz="1200" b="1" dirty="0">
                <a:solidFill>
                  <a:srgbClr val="FF0000"/>
                </a:solidFill>
              </a:rPr>
              <a:t> 큐비트에 </a:t>
            </a:r>
            <a:r>
              <a:rPr kumimoji="1" lang="en-US" altLang="ko-KR" sz="1200" b="1" dirty="0">
                <a:solidFill>
                  <a:srgbClr val="FF0000"/>
                </a:solidFill>
              </a:rPr>
              <a:t>Hadamard gate </a:t>
            </a:r>
            <a:r>
              <a:rPr kumimoji="1" lang="ko-KR" altLang="en-US" sz="1200" b="1" dirty="0">
                <a:solidFill>
                  <a:srgbClr val="FF0000"/>
                </a:solidFill>
              </a:rPr>
              <a:t>수행</a:t>
            </a:r>
            <a:endParaRPr kumimoji="1" lang="en-US" altLang="ko-KR" sz="1200" b="1" dirty="0">
              <a:solidFill>
                <a:srgbClr val="FF0000"/>
              </a:solidFill>
            </a:endParaRPr>
          </a:p>
          <a:p>
            <a:pPr algn="ctr"/>
            <a:r>
              <a:rPr kumimoji="1" lang="en-US" altLang="ko-KR" sz="1200" b="1" dirty="0">
                <a:solidFill>
                  <a:srgbClr val="FF0000"/>
                </a:solidFill>
              </a:rPr>
              <a:t>(Superposition state)</a:t>
            </a:r>
            <a:endParaRPr kumimoji="1" lang="ko-Kore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C7642F6-CACE-E91E-991B-C5CD8C832287}"/>
              </a:ext>
            </a:extLst>
          </p:cNvPr>
          <p:cNvSpPr txBox="1"/>
          <p:nvPr/>
        </p:nvSpPr>
        <p:spPr>
          <a:xfrm>
            <a:off x="9390784" y="3839234"/>
            <a:ext cx="20297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ore-KR" altLang="en-US" sz="1200" b="1" dirty="0">
                <a:solidFill>
                  <a:srgbClr val="2E75B6"/>
                </a:solidFill>
              </a:rPr>
              <a:t>모든</a:t>
            </a:r>
            <a:r>
              <a:rPr kumimoji="1" lang="ko-KR" altLang="en-US" sz="1200" b="1" dirty="0">
                <a:solidFill>
                  <a:srgbClr val="2E75B6"/>
                </a:solidFill>
              </a:rPr>
              <a:t> </a:t>
            </a:r>
            <a:r>
              <a:rPr kumimoji="1" lang="ko-KR" altLang="en-US" sz="1200" b="1" dirty="0" err="1">
                <a:solidFill>
                  <a:srgbClr val="2E75B6"/>
                </a:solidFill>
              </a:rPr>
              <a:t>큐비트</a:t>
            </a:r>
            <a:r>
              <a:rPr kumimoji="1" lang="ko-KR" altLang="en-US" sz="1200" b="1" dirty="0">
                <a:solidFill>
                  <a:srgbClr val="2E75B6"/>
                </a:solidFill>
              </a:rPr>
              <a:t> </a:t>
            </a:r>
            <a:r>
              <a:rPr kumimoji="1" lang="en-US" altLang="ko-KR" sz="1200" b="1" dirty="0">
                <a:solidFill>
                  <a:srgbClr val="2E75B6"/>
                </a:solidFill>
              </a:rPr>
              <a:t>Measurement</a:t>
            </a:r>
            <a:endParaRPr kumimoji="1" lang="ko-Kore-KR" altLang="en-US" sz="1200" b="1" dirty="0">
              <a:solidFill>
                <a:srgbClr val="2E75B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966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양자컴퓨터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411920" y="1107919"/>
            <a:ext cx="11368160" cy="5057775"/>
          </a:xfrm>
        </p:spPr>
        <p:txBody>
          <a:bodyPr>
            <a:normAutofit/>
          </a:bodyPr>
          <a:lstStyle/>
          <a:p>
            <a:r>
              <a:rPr lang="en-US" altLang="ko-KR" dirty="0"/>
              <a:t>Quantum computer</a:t>
            </a:r>
          </a:p>
          <a:p>
            <a:pPr>
              <a:buFontTx/>
              <a:buChar char="-"/>
            </a:pPr>
            <a:r>
              <a:rPr lang="en-US" altLang="ko-KR" sz="2000" b="1" dirty="0">
                <a:solidFill>
                  <a:srgbClr val="2E75B6"/>
                </a:solidFill>
              </a:rPr>
              <a:t>Qubit</a:t>
            </a:r>
            <a:r>
              <a:rPr lang="ko-KR" altLang="en-US" sz="2000" dirty="0"/>
              <a:t>의 </a:t>
            </a:r>
            <a:r>
              <a:rPr lang="ko-KR" altLang="en-US" sz="2000" b="1" dirty="0">
                <a:solidFill>
                  <a:srgbClr val="2E75B6"/>
                </a:solidFill>
              </a:rPr>
              <a:t>중첩</a:t>
            </a:r>
            <a:r>
              <a:rPr lang="ko-KR" altLang="en-US" sz="2000" dirty="0"/>
              <a:t> 및 </a:t>
            </a:r>
            <a:r>
              <a:rPr lang="ko-KR" altLang="en-US" sz="2000" b="1" dirty="0">
                <a:solidFill>
                  <a:srgbClr val="2E75B6"/>
                </a:solidFill>
              </a:rPr>
              <a:t>얽힘</a:t>
            </a:r>
            <a:r>
              <a:rPr lang="ko-KR" altLang="en-US" sz="2000" dirty="0"/>
              <a:t>의 양자 상태를 활용하여 계산을 수행하는 컴퓨터</a:t>
            </a:r>
            <a:endParaRPr lang="en-US" altLang="ko-KR" sz="2000" dirty="0"/>
          </a:p>
          <a:p>
            <a:pPr marL="457200" lvl="1" indent="0">
              <a:buNone/>
            </a:pPr>
            <a:r>
              <a:rPr lang="en-US" altLang="ko-KR" sz="1800" dirty="0">
                <a:sym typeface="Wingdings" pitchFamily="2" charset="2"/>
              </a:rPr>
              <a:t></a:t>
            </a:r>
            <a:r>
              <a:rPr lang="ko-KR" altLang="en-US" sz="1800" dirty="0">
                <a:sym typeface="Wingdings" pitchFamily="2" charset="2"/>
              </a:rPr>
              <a:t> 중첩 상태의 큐비트는 </a:t>
            </a:r>
            <a:r>
              <a:rPr lang="en-US" altLang="ko-KR" sz="1800" dirty="0">
                <a:sym typeface="Wingdings" pitchFamily="2" charset="2"/>
              </a:rPr>
              <a:t>0</a:t>
            </a:r>
            <a:r>
              <a:rPr lang="ko-KR" altLang="en-US" sz="1800" dirty="0">
                <a:sym typeface="Wingdings" pitchFamily="2" charset="2"/>
              </a:rPr>
              <a:t>과 </a:t>
            </a:r>
            <a:r>
              <a:rPr lang="en-US" altLang="ko-KR" sz="1800" dirty="0">
                <a:sym typeface="Wingdings" pitchFamily="2" charset="2"/>
              </a:rPr>
              <a:t>1</a:t>
            </a:r>
            <a:r>
              <a:rPr lang="ko-KR" altLang="en-US" sz="1800" dirty="0">
                <a:sym typeface="Wingdings" pitchFamily="2" charset="2"/>
              </a:rPr>
              <a:t>을 동시에 나타내므로 모든 상태에 대해 한번에 계산할 수 있음</a:t>
            </a:r>
            <a:endParaRPr lang="en-US" altLang="ko-KR" sz="1800" dirty="0"/>
          </a:p>
          <a:p>
            <a:pPr>
              <a:buFontTx/>
              <a:buChar char="-"/>
            </a:pPr>
            <a:r>
              <a:rPr lang="ko-KR" altLang="en-US" sz="2000" dirty="0"/>
              <a:t>양자컴퓨터의 빠른 연산 속도는 현재 사용하는 암호 해독에 위협이 됨 </a:t>
            </a:r>
            <a:r>
              <a:rPr lang="en-US" altLang="ko-KR" sz="2000" dirty="0">
                <a:sym typeface="Wingdings" pitchFamily="2" charset="2"/>
              </a:rPr>
              <a:t></a:t>
            </a:r>
            <a:r>
              <a:rPr lang="ko-KR" altLang="en-US" sz="2000" dirty="0">
                <a:sym typeface="Wingdings" pitchFamily="2" charset="2"/>
              </a:rPr>
              <a:t> </a:t>
            </a:r>
            <a:r>
              <a:rPr lang="ko-KR" altLang="en-US" sz="2000" b="1" dirty="0">
                <a:solidFill>
                  <a:srgbClr val="2E75B6"/>
                </a:solidFill>
                <a:sym typeface="Wingdings" pitchFamily="2" charset="2"/>
              </a:rPr>
              <a:t>양자 알고리즘</a:t>
            </a:r>
            <a:endParaRPr lang="en-US" altLang="ko-KR" sz="2000" b="1" dirty="0">
              <a:solidFill>
                <a:srgbClr val="2E75B6"/>
              </a:solidFill>
            </a:endParaRPr>
          </a:p>
          <a:p>
            <a:pPr>
              <a:buFontTx/>
              <a:buChar char="-"/>
            </a:pPr>
            <a:r>
              <a:rPr lang="ko-KR" altLang="en-US" sz="2000" dirty="0"/>
              <a:t>현재는 양자컴퓨터의 </a:t>
            </a:r>
            <a:r>
              <a:rPr lang="ko-KR" altLang="en-US" sz="2000" b="1" dirty="0">
                <a:solidFill>
                  <a:srgbClr val="2E75B6"/>
                </a:solidFill>
              </a:rPr>
              <a:t>성능 한계</a:t>
            </a:r>
            <a:r>
              <a:rPr lang="en-US" altLang="ko-KR" sz="2000" dirty="0"/>
              <a:t>(</a:t>
            </a:r>
            <a:r>
              <a:rPr lang="ko-KR" altLang="en-US" sz="2000" dirty="0" err="1"/>
              <a:t>큐비트</a:t>
            </a:r>
            <a:r>
              <a:rPr lang="ko-KR" altLang="en-US" sz="2000" dirty="0"/>
              <a:t> 수</a:t>
            </a:r>
            <a:r>
              <a:rPr lang="en-US" altLang="ko-KR" sz="2000" dirty="0"/>
              <a:t>,</a:t>
            </a:r>
            <a:r>
              <a:rPr lang="ko-KR" altLang="en-US" sz="2000" dirty="0"/>
              <a:t> 오류 등</a:t>
            </a:r>
            <a:r>
              <a:rPr lang="en-US" altLang="ko-KR" sz="2000" dirty="0"/>
              <a:t>)</a:t>
            </a:r>
            <a:r>
              <a:rPr lang="ko-KR" altLang="en-US" sz="2000" dirty="0"/>
              <a:t>로 동작이 어려움</a:t>
            </a:r>
            <a:endParaRPr lang="en-US" altLang="ko-KR" sz="2000" dirty="0"/>
          </a:p>
          <a:p>
            <a:pPr lvl="1"/>
            <a:r>
              <a:rPr kumimoji="1" lang="ko-KR" altLang="en-US" sz="1400" b="1" dirty="0" err="1">
                <a:sym typeface="Wingdings" pitchFamily="2" charset="2"/>
              </a:rPr>
              <a:t>큐비트</a:t>
            </a:r>
            <a:r>
              <a:rPr kumimoji="1" lang="ko-KR" altLang="en-US" sz="1400" b="1" dirty="0">
                <a:sym typeface="Wingdings" pitchFamily="2" charset="2"/>
              </a:rPr>
              <a:t> 수 </a:t>
            </a:r>
            <a:r>
              <a:rPr kumimoji="1" lang="en-US" altLang="ko-KR" sz="1400" b="1" dirty="0">
                <a:sym typeface="Wingdings" pitchFamily="2" charset="2"/>
              </a:rPr>
              <a:t>:</a:t>
            </a:r>
            <a:r>
              <a:rPr kumimoji="1" lang="ko-KR" altLang="en-US" sz="1400" b="1" dirty="0">
                <a:sym typeface="Wingdings" pitchFamily="2" charset="2"/>
              </a:rPr>
              <a:t> 현재는 양자컴퓨터가 암호에 유효한 영향을 미치는데 필요한 </a:t>
            </a:r>
            <a:r>
              <a:rPr kumimoji="1" lang="ko-KR" altLang="en-US" sz="1400" b="1" dirty="0" err="1">
                <a:sym typeface="Wingdings" pitchFamily="2" charset="2"/>
              </a:rPr>
              <a:t>큐비트</a:t>
            </a:r>
            <a:r>
              <a:rPr kumimoji="1" lang="ko-KR" altLang="en-US" sz="1400" b="1" dirty="0">
                <a:sym typeface="Wingdings" pitchFamily="2" charset="2"/>
              </a:rPr>
              <a:t> 수보다 훨씬 못 미침</a:t>
            </a:r>
            <a:endParaRPr kumimoji="1" lang="en-US" altLang="ko-KR" sz="1400" b="1" dirty="0">
              <a:sym typeface="Wingdings" pitchFamily="2" charset="2"/>
            </a:endParaRPr>
          </a:p>
          <a:p>
            <a:pPr lvl="1"/>
            <a:r>
              <a:rPr kumimoji="1" lang="ko-KR" altLang="en-US" sz="1400" b="1" dirty="0">
                <a:sym typeface="Wingdings" pitchFamily="2" charset="2"/>
              </a:rPr>
              <a:t>오류 </a:t>
            </a:r>
            <a:r>
              <a:rPr kumimoji="1" lang="en-US" altLang="ko-KR" sz="1400" b="1" dirty="0">
                <a:sym typeface="Wingdings" pitchFamily="2" charset="2"/>
              </a:rPr>
              <a:t>:</a:t>
            </a:r>
            <a:r>
              <a:rPr kumimoji="1" lang="ko-KR" altLang="en-US" sz="1400" b="1" dirty="0">
                <a:sym typeface="Wingdings" pitchFamily="2" charset="2"/>
              </a:rPr>
              <a:t> 현재 </a:t>
            </a:r>
            <a:r>
              <a:rPr kumimoji="1" lang="ko-KR" altLang="en-US" sz="1400" b="1" dirty="0"/>
              <a:t>최상의 하드웨어 </a:t>
            </a:r>
            <a:r>
              <a:rPr kumimoji="1" lang="en-US" altLang="ko-KR" sz="1400" b="1" dirty="0"/>
              <a:t>2</a:t>
            </a:r>
            <a:r>
              <a:rPr kumimoji="1" lang="ko-KR" altLang="en-US" sz="1400" b="1" dirty="0" err="1"/>
              <a:t>큐비트</a:t>
            </a:r>
            <a:r>
              <a:rPr kumimoji="1" lang="ko-KR" altLang="en-US" sz="1400" b="1" dirty="0"/>
              <a:t> 게이트 당 오류율은 </a:t>
            </a:r>
            <a:r>
              <a:rPr kumimoji="1" lang="en-US" altLang="ko-KR" sz="1400" b="1" dirty="0"/>
              <a:t>0.1% </a:t>
            </a:r>
            <a:r>
              <a:rPr kumimoji="1" lang="ko-KR" altLang="en-US" sz="1400" b="1" dirty="0"/>
              <a:t>이상 </a:t>
            </a:r>
            <a:r>
              <a:rPr kumimoji="1" lang="en-US" altLang="ko-KR" sz="1400" b="1" dirty="0">
                <a:sym typeface="Wingdings" pitchFamily="2" charset="2"/>
              </a:rPr>
              <a:t></a:t>
            </a:r>
            <a:r>
              <a:rPr kumimoji="1" lang="ko-KR" altLang="en-US" sz="1400" b="1" dirty="0">
                <a:sym typeface="Wingdings" pitchFamily="2" charset="2"/>
              </a:rPr>
              <a:t> 동작에 필요한 </a:t>
            </a:r>
            <a:r>
              <a:rPr kumimoji="1" lang="ko-KR" altLang="en-US" sz="1400" b="1" dirty="0" err="1">
                <a:sym typeface="Wingdings" pitchFamily="2" charset="2"/>
              </a:rPr>
              <a:t>큐비트</a:t>
            </a:r>
            <a:r>
              <a:rPr kumimoji="1" lang="ko-KR" altLang="en-US" sz="1400" b="1" dirty="0">
                <a:sym typeface="Wingdings" pitchFamily="2" charset="2"/>
              </a:rPr>
              <a:t> 외에 오류 수정을 위한 </a:t>
            </a:r>
            <a:r>
              <a:rPr kumimoji="1" lang="ko-KR" altLang="en-US" sz="1400" b="1" dirty="0" err="1">
                <a:sym typeface="Wingdings" pitchFamily="2" charset="2"/>
              </a:rPr>
              <a:t>큐비트</a:t>
            </a:r>
            <a:r>
              <a:rPr kumimoji="1" lang="ko-KR" altLang="en-US" sz="1400" b="1" dirty="0">
                <a:sym typeface="Wingdings" pitchFamily="2" charset="2"/>
              </a:rPr>
              <a:t> 추가 필요</a:t>
            </a:r>
            <a:endParaRPr lang="en-US" altLang="ko-KR" sz="1400" dirty="0"/>
          </a:p>
          <a:p>
            <a:pPr>
              <a:buFontTx/>
              <a:buChar char="-"/>
            </a:pPr>
            <a:r>
              <a:rPr kumimoji="1" lang="ko-Kore-KR" altLang="en-US" sz="2000" dirty="0"/>
              <a:t>양자 컴퓨터의</a:t>
            </a:r>
            <a:r>
              <a:rPr kumimoji="1" lang="ko-KR" altLang="en-US" sz="2000" dirty="0"/>
              <a:t> 가용</a:t>
            </a:r>
            <a:r>
              <a:rPr kumimoji="1" lang="ko-Kore-KR" altLang="en-US" sz="2000" dirty="0"/>
              <a:t> 자원이</a:t>
            </a:r>
            <a:r>
              <a:rPr kumimoji="1" lang="en-US" altLang="ko-Kore-KR" sz="2000" dirty="0"/>
              <a:t>(ex. </a:t>
            </a:r>
            <a:r>
              <a:rPr kumimoji="1" lang="ko-Kore-KR" altLang="en-US" sz="2000" dirty="0"/>
              <a:t>사용 가능한 큐비트</a:t>
            </a:r>
            <a:r>
              <a:rPr kumimoji="1" lang="ko-KR" altLang="en-US" sz="2000" dirty="0"/>
              <a:t> </a:t>
            </a:r>
            <a:r>
              <a:rPr kumimoji="1" lang="ko-Kore-KR" altLang="en-US" sz="2000" dirty="0"/>
              <a:t>수</a:t>
            </a:r>
            <a:r>
              <a:rPr kumimoji="1" lang="en-US" altLang="ko-KR" sz="2000" dirty="0"/>
              <a:t>) </a:t>
            </a:r>
            <a:r>
              <a:rPr kumimoji="1" lang="ko-KR" altLang="en-US" sz="2000" dirty="0"/>
              <a:t>암호 공격에 필요한 자원에 도달할 때가</a:t>
            </a:r>
            <a:r>
              <a:rPr kumimoji="1" lang="en-US" altLang="ko-KR" sz="2000" dirty="0"/>
              <a:t> </a:t>
            </a:r>
            <a:r>
              <a:rPr kumimoji="1" lang="ko-Kore-KR" altLang="en-US" sz="2000" dirty="0"/>
              <a:t> 곧 암호가 깨질 수 있는 시점으로</a:t>
            </a:r>
            <a:r>
              <a:rPr kumimoji="1" lang="ko-KR" altLang="en-US" sz="2000" dirty="0"/>
              <a:t> 봄</a:t>
            </a:r>
            <a:endParaRPr lang="en-US" altLang="ko-KR" sz="2000" dirty="0"/>
          </a:p>
          <a:p>
            <a:pPr>
              <a:buFontTx/>
              <a:buChar char="-"/>
            </a:pPr>
            <a:r>
              <a:rPr kumimoji="1" lang="en-US" altLang="ko-Kore-KR" sz="2000" dirty="0"/>
              <a:t>IBM, Google, Microsoft </a:t>
            </a:r>
            <a:r>
              <a:rPr kumimoji="1" lang="ko-Kore-KR" altLang="en-US" sz="2000" dirty="0"/>
              <a:t>등</a:t>
            </a:r>
            <a:r>
              <a:rPr kumimoji="1" lang="ko-KR" altLang="en-US" sz="2000" dirty="0"/>
              <a:t> 세계적인 기업 뿐 아니라 </a:t>
            </a:r>
            <a:r>
              <a:rPr kumimoji="1" lang="en-US" altLang="ko-KR" sz="2000" dirty="0"/>
              <a:t>LG, </a:t>
            </a:r>
            <a:r>
              <a:rPr kumimoji="1" lang="ko-KR" altLang="en-US" sz="2000" dirty="0"/>
              <a:t>삼성 등 국내 기업에서도 양자컴퓨터 개발에 투자하고 있음 </a:t>
            </a:r>
            <a:r>
              <a:rPr kumimoji="1" lang="en-US" altLang="ko-KR" sz="2000" dirty="0"/>
              <a:t>(</a:t>
            </a:r>
            <a:r>
              <a:rPr kumimoji="1" lang="ko-KR" altLang="en-US" sz="2000" dirty="0"/>
              <a:t>현재 </a:t>
            </a:r>
            <a:r>
              <a:rPr kumimoji="1" lang="en-US" altLang="ko-KR" sz="2000" dirty="0"/>
              <a:t>IBM</a:t>
            </a:r>
            <a:r>
              <a:rPr kumimoji="1" lang="ko-KR" altLang="en-US" sz="2000" dirty="0"/>
              <a:t> 이 가장 선두주자</a:t>
            </a:r>
            <a:r>
              <a:rPr kumimoji="1" lang="en-US" altLang="ko-KR" sz="2000" dirty="0"/>
              <a:t>)</a:t>
            </a:r>
            <a:endParaRPr kumimoji="1" lang="en-US" altLang="ko-Kore-KR" sz="2000" dirty="0"/>
          </a:p>
          <a:p>
            <a:pPr>
              <a:buFontTx/>
              <a:buChar char="-"/>
            </a:pPr>
            <a:endParaRPr lang="en-US" altLang="ko-KR" sz="2400" dirty="0"/>
          </a:p>
        </p:txBody>
      </p:sp>
      <p:pic>
        <p:nvPicPr>
          <p:cNvPr id="7" name="Picture 5" descr="포브스 - 중앙시사매거진">
            <a:extLst>
              <a:ext uri="{FF2B5EF4-FFF2-40B4-BE49-F238E27FC236}">
                <a16:creationId xmlns:a16="http://schemas.microsoft.com/office/drawing/2014/main" id="{E6931C7D-F7D7-696E-487D-F6171146C6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61" t="25313" r="6315" b="26483"/>
          <a:stretch/>
        </p:blipFill>
        <p:spPr bwMode="auto">
          <a:xfrm>
            <a:off x="2049168" y="4942710"/>
            <a:ext cx="4012421" cy="1915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Toyota and Mitsubishi Chemical to use IBM quantum computer - Nikkei Asia">
            <a:extLst>
              <a:ext uri="{FF2B5EF4-FFF2-40B4-BE49-F238E27FC236}">
                <a16:creationId xmlns:a16="http://schemas.microsoft.com/office/drawing/2014/main" id="{06908E75-498F-D409-47CF-2A42BDB247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7871" y="4904174"/>
            <a:ext cx="3404961" cy="1915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34471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33E297-F408-16F0-25C7-BA6101BCD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KR" altLang="en-US" dirty="0"/>
              <a:t>양자난수생성기</a:t>
            </a:r>
            <a:r>
              <a:rPr kumimoji="1" lang="ko-KR" altLang="en-US" dirty="0"/>
              <a:t> </a:t>
            </a:r>
            <a:r>
              <a:rPr kumimoji="1" lang="en-US" altLang="ko-KR" dirty="0"/>
              <a:t>(QRNG)</a:t>
            </a:r>
            <a:r>
              <a:rPr kumimoji="1" lang="ko-KR" altLang="en-US" dirty="0"/>
              <a:t> </a:t>
            </a:r>
            <a:r>
              <a:rPr kumimoji="1" lang="en-US" altLang="ko-KR" dirty="0"/>
              <a:t>-</a:t>
            </a:r>
            <a:r>
              <a:rPr kumimoji="1" lang="ko-KR" altLang="en-US" dirty="0"/>
              <a:t> 실습</a:t>
            </a:r>
            <a:endParaRPr kumimoji="1" lang="ko-Kore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AB734AD-59AA-9416-1CD2-8FD7F6ED4EB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ko-Kore-KR" b="1" dirty="0" err="1"/>
              <a:t>Qiskit</a:t>
            </a:r>
            <a:r>
              <a:rPr kumimoji="1" lang="ko-KR" altLang="en-US" b="1" dirty="0"/>
              <a:t>에서 제공하는 </a:t>
            </a:r>
            <a:r>
              <a:rPr kumimoji="1" lang="en-US" altLang="ko-Kore-KR" b="1" dirty="0">
                <a:solidFill>
                  <a:srgbClr val="2E75B6"/>
                </a:solidFill>
              </a:rPr>
              <a:t>Fake Backend</a:t>
            </a:r>
            <a:r>
              <a:rPr kumimoji="1" lang="ko-Kore-KR" altLang="en-US" b="1" dirty="0"/>
              <a:t>를</a:t>
            </a:r>
            <a:r>
              <a:rPr kumimoji="1" lang="ko-KR" altLang="en-US" b="1" dirty="0"/>
              <a:t> 사용하여 </a:t>
            </a:r>
            <a:r>
              <a:rPr kumimoji="1" lang="ko-KR" altLang="en-US" b="1" dirty="0" err="1"/>
              <a:t>큐비트</a:t>
            </a:r>
            <a:r>
              <a:rPr kumimoji="1" lang="en-US" altLang="ko-KR" b="1" dirty="0"/>
              <a:t> </a:t>
            </a:r>
            <a:r>
              <a:rPr kumimoji="1" lang="ko-KR" altLang="en-US" b="1" dirty="0"/>
              <a:t>상태 확인</a:t>
            </a:r>
            <a:endParaRPr kumimoji="1" lang="en-US" altLang="ko-KR" b="1" dirty="0"/>
          </a:p>
          <a:p>
            <a:pPr>
              <a:buFontTx/>
              <a:buChar char="-"/>
            </a:pPr>
            <a:r>
              <a:rPr kumimoji="1" lang="en-US" altLang="ko-KR" sz="2200" b="1" dirty="0">
                <a:solidFill>
                  <a:srgbClr val="2E75B6"/>
                </a:solidFill>
                <a:sym typeface="Wingdings" pitchFamily="2" charset="2"/>
              </a:rPr>
              <a:t>Fake Backend </a:t>
            </a:r>
            <a:r>
              <a:rPr kumimoji="1" lang="en-US" altLang="ko-KR" sz="2200" dirty="0">
                <a:sym typeface="Wingdings" pitchFamily="2" charset="2"/>
              </a:rPr>
              <a:t>: </a:t>
            </a:r>
            <a:r>
              <a:rPr kumimoji="1" lang="ko-KR" altLang="en-US" sz="2200" dirty="0">
                <a:sym typeface="Wingdings" pitchFamily="2" charset="2"/>
              </a:rPr>
              <a:t>실제 양자컴퓨터 상에서의 오류 및 양자 역학 현상을 유사하게 구현함</a:t>
            </a:r>
            <a:endParaRPr kumimoji="1" lang="en-US" altLang="ko-KR" sz="2200" dirty="0">
              <a:sym typeface="Wingdings" pitchFamily="2" charset="2"/>
            </a:endParaRPr>
          </a:p>
          <a:p>
            <a:pPr>
              <a:buFontTx/>
              <a:buChar char="-"/>
            </a:pPr>
            <a:r>
              <a:rPr kumimoji="1" lang="ko-KR" altLang="en-US" sz="2200" dirty="0"/>
              <a:t>양자 컴퓨터와 달리 빠르게 결과를 확인할 수 있음</a:t>
            </a:r>
            <a:endParaRPr kumimoji="1" lang="ko-Kore-KR" altLang="en-US" sz="22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1838843-5F64-6D68-1362-24131C032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167" y="3911021"/>
            <a:ext cx="3704228" cy="265908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92CDAA2-C404-85F5-B090-A515018313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369" y="3581722"/>
            <a:ext cx="4635533" cy="24602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594626D-F8F2-2FC9-87B5-E5CA406F79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2528" y="3911021"/>
            <a:ext cx="3704228" cy="262857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0E403B0-C908-48C5-20FD-33B863A864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1324" y="2638055"/>
            <a:ext cx="4796759" cy="90749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705555D-98E4-B22B-5390-5180FAF3A1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07889" y="3916785"/>
            <a:ext cx="3672191" cy="2653317"/>
          </a:xfrm>
          <a:prstGeom prst="rect">
            <a:avLst/>
          </a:prstGeom>
        </p:spPr>
      </p:pic>
      <p:sp>
        <p:nvSpPr>
          <p:cNvPr id="9" name="액자 8">
            <a:extLst>
              <a:ext uri="{FF2B5EF4-FFF2-40B4-BE49-F238E27FC236}">
                <a16:creationId xmlns:a16="http://schemas.microsoft.com/office/drawing/2014/main" id="{603BFDE3-B4A1-4F2A-58F2-BD33BD8AC639}"/>
              </a:ext>
            </a:extLst>
          </p:cNvPr>
          <p:cNvSpPr/>
          <p:nvPr/>
        </p:nvSpPr>
        <p:spPr>
          <a:xfrm>
            <a:off x="2751826" y="4110265"/>
            <a:ext cx="189782" cy="2429334"/>
          </a:xfrm>
          <a:prstGeom prst="frame">
            <a:avLst>
              <a:gd name="adj1" fmla="val 0"/>
            </a:avLst>
          </a:prstGeom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10" name="액자 9">
            <a:extLst>
              <a:ext uri="{FF2B5EF4-FFF2-40B4-BE49-F238E27FC236}">
                <a16:creationId xmlns:a16="http://schemas.microsoft.com/office/drawing/2014/main" id="{E3666227-6392-F293-D26C-B22C7ECE1BC1}"/>
              </a:ext>
            </a:extLst>
          </p:cNvPr>
          <p:cNvSpPr/>
          <p:nvPr/>
        </p:nvSpPr>
        <p:spPr>
          <a:xfrm>
            <a:off x="6266272" y="4073184"/>
            <a:ext cx="189782" cy="2429334"/>
          </a:xfrm>
          <a:prstGeom prst="frame">
            <a:avLst>
              <a:gd name="adj1" fmla="val 0"/>
            </a:avLst>
          </a:prstGeom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11" name="액자 10">
            <a:extLst>
              <a:ext uri="{FF2B5EF4-FFF2-40B4-BE49-F238E27FC236}">
                <a16:creationId xmlns:a16="http://schemas.microsoft.com/office/drawing/2014/main" id="{2D1B12E7-12A9-38BD-87B7-E216D9D5A140}"/>
              </a:ext>
            </a:extLst>
          </p:cNvPr>
          <p:cNvSpPr/>
          <p:nvPr/>
        </p:nvSpPr>
        <p:spPr>
          <a:xfrm>
            <a:off x="11104472" y="4081810"/>
            <a:ext cx="189782" cy="2429334"/>
          </a:xfrm>
          <a:prstGeom prst="frame">
            <a:avLst>
              <a:gd name="adj1" fmla="val 0"/>
            </a:avLst>
          </a:prstGeom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DB9137-D43E-C1C2-8EC5-75F7BB0CE8DD}"/>
              </a:ext>
            </a:extLst>
          </p:cNvPr>
          <p:cNvSpPr txBox="1"/>
          <p:nvPr/>
        </p:nvSpPr>
        <p:spPr>
          <a:xfrm>
            <a:off x="1738407" y="6576824"/>
            <a:ext cx="10134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ore-KR" altLang="en-US" sz="1100" b="1" dirty="0"/>
              <a:t>난수</a:t>
            </a:r>
            <a:r>
              <a:rPr kumimoji="1" lang="ko-KR" altLang="en-US" sz="1100" b="1" dirty="0"/>
              <a:t> </a:t>
            </a:r>
            <a:r>
              <a:rPr kumimoji="1" lang="en-US" altLang="ko-KR" sz="1100" b="1" dirty="0"/>
              <a:t>:</a:t>
            </a:r>
            <a:r>
              <a:rPr kumimoji="1" lang="ko-KR" altLang="en-US" sz="1100" b="1" dirty="0"/>
              <a:t> </a:t>
            </a:r>
            <a:r>
              <a:rPr kumimoji="1" lang="en-US" altLang="ko-KR" sz="1100" b="1" dirty="0"/>
              <a:t>10100</a:t>
            </a:r>
            <a:endParaRPr kumimoji="1" lang="ko-Kore-KR" altLang="en-US" sz="11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87DF6D5-FC04-F1A4-7B70-1FAE068A37B8}"/>
              </a:ext>
            </a:extLst>
          </p:cNvPr>
          <p:cNvSpPr txBox="1"/>
          <p:nvPr/>
        </p:nvSpPr>
        <p:spPr>
          <a:xfrm>
            <a:off x="5759562" y="6576824"/>
            <a:ext cx="9829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ore-KR" altLang="en-US" sz="1100" b="1" dirty="0"/>
              <a:t>난수</a:t>
            </a:r>
            <a:r>
              <a:rPr kumimoji="1" lang="ko-KR" altLang="en-US" sz="1100" b="1" dirty="0"/>
              <a:t> </a:t>
            </a:r>
            <a:r>
              <a:rPr kumimoji="1" lang="en-US" altLang="ko-KR" sz="1100" b="1" dirty="0"/>
              <a:t>:</a:t>
            </a:r>
            <a:r>
              <a:rPr kumimoji="1" lang="ko-KR" altLang="en-US" sz="1100" b="1" dirty="0"/>
              <a:t> </a:t>
            </a:r>
            <a:r>
              <a:rPr kumimoji="1" lang="en-US" altLang="ko-KR" sz="1100" b="1" dirty="0"/>
              <a:t>10000</a:t>
            </a:r>
            <a:endParaRPr kumimoji="1" lang="ko-Kore-KR" altLang="en-US" sz="11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D32379B-959C-8E91-E41F-2A98C31B945E}"/>
              </a:ext>
            </a:extLst>
          </p:cNvPr>
          <p:cNvSpPr txBox="1"/>
          <p:nvPr/>
        </p:nvSpPr>
        <p:spPr>
          <a:xfrm>
            <a:off x="9750259" y="6576824"/>
            <a:ext cx="9829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ore-KR" altLang="en-US" sz="1100" b="1" dirty="0"/>
              <a:t>난수</a:t>
            </a:r>
            <a:r>
              <a:rPr kumimoji="1" lang="ko-KR" altLang="en-US" sz="1100" b="1" dirty="0"/>
              <a:t> </a:t>
            </a:r>
            <a:r>
              <a:rPr kumimoji="1" lang="en-US" altLang="ko-KR" sz="1100" b="1" dirty="0"/>
              <a:t>:</a:t>
            </a:r>
            <a:r>
              <a:rPr kumimoji="1" lang="ko-KR" altLang="en-US" sz="1100" b="1" dirty="0"/>
              <a:t> </a:t>
            </a:r>
            <a:r>
              <a:rPr kumimoji="1" lang="en-US" altLang="ko-KR" sz="1100" b="1" dirty="0"/>
              <a:t>11011</a:t>
            </a:r>
            <a:endParaRPr kumimoji="1" lang="ko-Kore-KR" altLang="en-US" sz="1100" b="1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90388D8F-0C7C-EF58-48A8-AB1FAA4872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5369" y="2483361"/>
            <a:ext cx="4395309" cy="102721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7FAF06B-FCCC-BC79-5DC6-F11323C07004}"/>
              </a:ext>
            </a:extLst>
          </p:cNvPr>
          <p:cNvSpPr txBox="1"/>
          <p:nvPr/>
        </p:nvSpPr>
        <p:spPr>
          <a:xfrm>
            <a:off x="8397108" y="3537771"/>
            <a:ext cx="19251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400" dirty="0"/>
              <a:t>Fake Backend </a:t>
            </a:r>
            <a:r>
              <a:rPr kumimoji="1" lang="ko-Kore-KR" altLang="en-US" sz="1400" dirty="0"/>
              <a:t>동작</a:t>
            </a:r>
          </a:p>
        </p:txBody>
      </p:sp>
    </p:spTree>
    <p:extLst>
      <p:ext uri="{BB962C8B-B14F-4D97-AF65-F5344CB8AC3E}">
        <p14:creationId xmlns:p14="http://schemas.microsoft.com/office/powerpoint/2010/main" val="34860801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5ECC27-9BBD-AB3E-798A-A4F72CD726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Simon’s</a:t>
            </a:r>
            <a:r>
              <a:rPr kumimoji="1" lang="ko-KR" altLang="en-US" dirty="0"/>
              <a:t> 알고리즘</a:t>
            </a:r>
            <a:endParaRPr kumimoji="1" lang="ko-Kore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텍스트 개체 틀 2">
                <a:extLst>
                  <a:ext uri="{FF2B5EF4-FFF2-40B4-BE49-F238E27FC236}">
                    <a16:creationId xmlns:a16="http://schemas.microsoft.com/office/drawing/2014/main" id="{370F063D-E618-FFCE-19BE-DB1B5BA96D03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411163" y="1152524"/>
                <a:ext cx="7546981" cy="5497729"/>
              </a:xfrm>
            </p:spPr>
            <p:txBody>
              <a:bodyPr>
                <a:normAutofit/>
              </a:bodyPr>
              <a:lstStyle/>
              <a:p>
                <a:pPr algn="just"/>
                <a:r>
                  <a:rPr kumimoji="1" lang="ko-Kore-KR" altLang="en-US" sz="2300" dirty="0"/>
                  <a:t>주어진</a:t>
                </a:r>
                <a:r>
                  <a:rPr kumimoji="1" lang="ko-KR" altLang="en-US" sz="2300" dirty="0"/>
                  <a:t> </a:t>
                </a:r>
                <a:r>
                  <a:rPr kumimoji="1" lang="en-US" altLang="ko-KR" sz="2300" dirty="0"/>
                  <a:t>black box </a:t>
                </a:r>
                <a:r>
                  <a:rPr kumimoji="1" lang="ko-KR" altLang="en-US" sz="2300" dirty="0"/>
                  <a:t>함수</a:t>
                </a:r>
                <a:r>
                  <a:rPr kumimoji="1" lang="en-US" altLang="ko-KR" sz="2300" dirty="0"/>
                  <a:t> </a:t>
                </a:r>
                <a14:m>
                  <m:oMath xmlns:m="http://schemas.openxmlformats.org/officeDocument/2006/math">
                    <m:r>
                      <a:rPr kumimoji="1" lang="en-US" altLang="ko-KR" sz="2300" i="1">
                        <a:latin typeface="Cambria Math" panose="02040503050406030204" pitchFamily="18" charset="0"/>
                      </a:rPr>
                      <m:t>𝑓</m:t>
                    </m:r>
                    <m:r>
                      <a:rPr kumimoji="1" lang="en-US" altLang="ko-KR" sz="2300" i="1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kumimoji="1" lang="en-US" altLang="ko-KR" sz="23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R" sz="2300" i="1">
                            <a:latin typeface="Cambria Math" panose="02040503050406030204" pitchFamily="18" charset="0"/>
                          </a:rPr>
                          <m:t>{0,1}</m:t>
                        </m:r>
                      </m:e>
                      <m:sup>
                        <m:r>
                          <a:rPr kumimoji="1" lang="en-US" altLang="ko-KR" sz="23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kumimoji="1" lang="en-US" altLang="ko-KR" sz="2300" i="1"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kumimoji="1" lang="en-US" altLang="ko-KR" sz="23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R" sz="2300" i="1">
                            <a:latin typeface="Cambria Math" panose="02040503050406030204" pitchFamily="18" charset="0"/>
                          </a:rPr>
                          <m:t>{0,1}</m:t>
                        </m:r>
                      </m:e>
                      <m:sup>
                        <m:r>
                          <a:rPr kumimoji="1" lang="en-US" altLang="ko-KR" sz="23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kumimoji="1" lang="en-US" altLang="ko-KR" sz="23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ko-KR" altLang="en-US" sz="2300" dirty="0"/>
                  <a:t>에 대해 같은 입력 </a:t>
                </a:r>
                <a:r>
                  <a:rPr kumimoji="1" lang="ko-KR" altLang="en-US" sz="2300" b="1" dirty="0">
                    <a:solidFill>
                      <a:srgbClr val="FF0000"/>
                    </a:solidFill>
                  </a:rPr>
                  <a:t>차분 차</a:t>
                </a:r>
                <a:r>
                  <a:rPr kumimoji="1" lang="en-US" altLang="ko-KR" sz="2300" b="1" dirty="0">
                    <a:solidFill>
                      <a:srgbClr val="FF0000"/>
                    </a:solidFill>
                  </a:rPr>
                  <a:t>(s) </a:t>
                </a:r>
                <a:r>
                  <a:rPr kumimoji="1" lang="ko-KR" altLang="en-US" sz="2300" dirty="0" err="1"/>
                  <a:t>를</a:t>
                </a:r>
                <a:r>
                  <a:rPr kumimoji="1" lang="ko-KR" altLang="en-US" sz="2300" dirty="0"/>
                  <a:t> 갖는 입력쌍은 같은 결과를 출력하는데</a:t>
                </a:r>
                <a:r>
                  <a:rPr kumimoji="1" lang="en-US" altLang="ko-KR" sz="2300" dirty="0"/>
                  <a:t>,</a:t>
                </a:r>
                <a:r>
                  <a:rPr kumimoji="1" lang="ko-KR" altLang="en-US" sz="2300" dirty="0"/>
                  <a:t> 이때의 입력의 차분을 알 수 있는 알고리즘</a:t>
                </a:r>
                <a:endParaRPr kumimoji="1" lang="en-US" altLang="ko-KR" sz="23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ore-KR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kumimoji="1" lang="en-US" altLang="ko-Kore-K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ore-KR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ko-Kore-K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ore-KR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kumimoji="1" lang="en-US" altLang="ko-Kore-KR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ko-Kore-KR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kumimoji="1" lang="en-US" altLang="ko-Kore-K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⊕</m:t>
                      </m:r>
                      <m:r>
                        <a:rPr kumimoji="1" lang="en-US" altLang="ko-Kore-KR" sz="24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kumimoji="1" lang="en-US" altLang="ko-Kore-KR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en-US" altLang="ko-KR" sz="2400" dirty="0"/>
              </a:p>
              <a:p>
                <a:pPr marL="0" indent="0">
                  <a:buNone/>
                </a:pPr>
                <a:endParaRPr kumimoji="1" lang="en-US" altLang="ko-KR" sz="1400" dirty="0"/>
              </a:p>
              <a:p>
                <a:r>
                  <a:rPr kumimoji="1" lang="en-US" altLang="ko-KR" sz="2200" dirty="0"/>
                  <a:t>Ex) </a:t>
                </a:r>
                <a14:m>
                  <m:oMath xmlns:m="http://schemas.openxmlformats.org/officeDocument/2006/math">
                    <m:r>
                      <a:rPr kumimoji="1" lang="en-US" altLang="ko-KR" sz="22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kumimoji="1" lang="en-US" altLang="ko-KR" sz="2200" b="0" i="1" smtClean="0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kumimoji="1" lang="en-US" altLang="ko-KR" sz="2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R" sz="2200" i="1">
                            <a:latin typeface="Cambria Math" panose="02040503050406030204" pitchFamily="18" charset="0"/>
                          </a:rPr>
                          <m:t>{0,1}</m:t>
                        </m:r>
                      </m:e>
                      <m:sup>
                        <m:r>
                          <a:rPr kumimoji="1" lang="en-US" altLang="ko-KR" sz="2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kumimoji="1" lang="en-US" altLang="ko-KR" sz="2200" b="0" i="1" smtClean="0"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kumimoji="1" lang="en-US" altLang="ko-KR" sz="2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R" sz="2200" b="0" i="1" smtClean="0">
                            <a:latin typeface="Cambria Math" panose="02040503050406030204" pitchFamily="18" charset="0"/>
                          </a:rPr>
                          <m:t>{0,1}</m:t>
                        </m:r>
                      </m:e>
                      <m:sup>
                        <m:r>
                          <a:rPr kumimoji="1" lang="en-US" altLang="ko-KR" sz="2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kumimoji="1" lang="en-US" altLang="ko-KR" sz="2200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kumimoji="1" lang="en-US" altLang="ko-KR" sz="22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kumimoji="1" lang="en-US" altLang="ko-KR" sz="2200" b="0" i="1" smtClean="0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kumimoji="1" lang="en-US" altLang="ko-KR" sz="2200" dirty="0"/>
                  <a:t> </a:t>
                </a:r>
                <a:r>
                  <a:rPr kumimoji="1" lang="ko-KR" altLang="en-US" sz="2200" dirty="0"/>
                  <a:t>일</a:t>
                </a:r>
                <a:r>
                  <a:rPr kumimoji="1" lang="en-US" altLang="ko-KR" sz="2200" dirty="0"/>
                  <a:t> </a:t>
                </a:r>
                <a:r>
                  <a:rPr kumimoji="1" lang="ko-KR" altLang="en-US" sz="2200" dirty="0"/>
                  <a:t>때 입력 차분</a:t>
                </a:r>
                <a:r>
                  <a:rPr kumimoji="1" lang="en-US" altLang="ko-KR" sz="2200" dirty="0"/>
                  <a:t>(s)</a:t>
                </a:r>
                <a:r>
                  <a:rPr kumimoji="1" lang="ko-KR" altLang="en-US" sz="2200" dirty="0"/>
                  <a:t> 찾기</a:t>
                </a:r>
                <a:endParaRPr kumimoji="1" lang="en-US" altLang="ko-KR" sz="2200" dirty="0"/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kumimoji="1" lang="en-US" altLang="ko-KR" b="1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kumimoji="1" lang="en-US" altLang="ko-KR" b="1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ko-KR" b="1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𝟎𝟎𝟎</m:t>
                    </m:r>
                    <m:r>
                      <a:rPr kumimoji="1" lang="en-US" altLang="ko-KR" b="1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 →</m:t>
                    </m:r>
                    <m:r>
                      <a:rPr kumimoji="1" lang="ko-KR" altLang="en-US" b="1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a:rPr kumimoji="1" lang="en-US" altLang="ko-KR" b="1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kumimoji="1" lang="en-US" altLang="ko-KR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KR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kumimoji="1" lang="en-US" altLang="ko-KR" b="1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ko-KR" b="1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𝟏𝟎𝟏</m:t>
                    </m:r>
                  </m:oMath>
                </a14:m>
                <a:r>
                  <a:rPr kumimoji="1" lang="ko-KR" altLang="en-US" b="1" dirty="0">
                    <a:solidFill>
                      <a:schemeClr val="accent2"/>
                    </a:solidFill>
                  </a:rPr>
                  <a:t>  </a:t>
                </a:r>
                <a:endParaRPr kumimoji="1" lang="en-US" altLang="ko-Kore-KR" b="1" dirty="0">
                  <a:solidFill>
                    <a:schemeClr val="accent2"/>
                  </a:solidFill>
                </a:endParaRP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kumimoji="1" lang="en-US" altLang="ko-KR" b="1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kumimoji="1" lang="en-US" altLang="ko-KR" b="1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ko-KR" b="1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𝟎𝟎𝟏</m:t>
                    </m:r>
                    <m:r>
                      <a:rPr kumimoji="1" lang="en-US" altLang="ko-KR" b="1" i="1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ko-KR" b="1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kumimoji="1" lang="en-US" altLang="ko-KR" b="1" i="1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kumimoji="1" lang="en-US" altLang="ko-KR" b="1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KR" b="1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kumimoji="1" lang="en-US" altLang="ko-KR" b="1" i="1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ko-KR" b="1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𝟎𝟏𝟎</m:t>
                    </m:r>
                  </m:oMath>
                </a14:m>
                <a:r>
                  <a:rPr kumimoji="1" lang="ko-KR" altLang="en-US" b="1" dirty="0">
                    <a:solidFill>
                      <a:schemeClr val="accent6"/>
                    </a:solidFill>
                  </a:rPr>
                  <a:t> </a:t>
                </a:r>
                <a:endParaRPr kumimoji="1" lang="ko-Kore-KR" altLang="en-US" b="1" dirty="0">
                  <a:solidFill>
                    <a:schemeClr val="accent6"/>
                  </a:solidFill>
                </a:endParaRP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kumimoji="1" lang="en-US" altLang="ko-KR" b="1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kumimoji="1" lang="en-US" altLang="ko-KR" b="1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ko-KR" b="1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𝟎𝟏𝟎</m:t>
                    </m:r>
                    <m:r>
                      <a:rPr kumimoji="1" lang="en-US" altLang="ko-KR" b="1" i="1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 →</m:t>
                    </m:r>
                    <m:r>
                      <a:rPr kumimoji="1" lang="ko-KR" altLang="en-US" b="1" i="1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a:rPr kumimoji="1" lang="en-US" altLang="ko-KR" b="1" i="1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kumimoji="1" lang="en-US" altLang="ko-KR" b="1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KR" b="1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kumimoji="1" lang="en-US" altLang="ko-KR" b="1" i="1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ko-KR" b="1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𝟎𝟎𝟎</m:t>
                    </m:r>
                  </m:oMath>
                </a14:m>
                <a:r>
                  <a:rPr kumimoji="1" lang="ko-KR" altLang="en-US" b="1" dirty="0">
                    <a:solidFill>
                      <a:schemeClr val="accent5"/>
                    </a:solidFill>
                  </a:rPr>
                  <a:t> </a:t>
                </a:r>
                <a:endParaRPr kumimoji="1" lang="ko-Kore-KR" altLang="en-US" b="1" dirty="0">
                  <a:solidFill>
                    <a:schemeClr val="accent5"/>
                  </a:solidFill>
                </a:endParaRP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kumimoji="1" lang="en-US" altLang="ko-KR" b="1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kumimoji="1" lang="en-US" altLang="ko-KR" b="1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ko-KR" b="1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𝟎𝟏𝟏</m:t>
                    </m:r>
                    <m:r>
                      <a:rPr kumimoji="1" lang="en-US" altLang="ko-KR" b="1" i="1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ko-KR" b="1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kumimoji="1" lang="ko-KR" altLang="en-US" b="1" i="1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a:rPr kumimoji="1" lang="en-US" altLang="ko-KR" b="1" i="1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kumimoji="1" lang="en-US" altLang="ko-KR" b="1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KR" b="1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kumimoji="1" lang="en-US" altLang="ko-KR" b="1" i="1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ko-KR" b="1" i="1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𝟏𝟏𝟎</m:t>
                    </m:r>
                  </m:oMath>
                </a14:m>
                <a:r>
                  <a:rPr kumimoji="1" lang="ko-KR" altLang="en-US" b="1" dirty="0">
                    <a:solidFill>
                      <a:schemeClr val="accent4"/>
                    </a:solidFill>
                  </a:rPr>
                  <a:t> </a:t>
                </a:r>
                <a:endParaRPr kumimoji="1" lang="ko-Kore-KR" altLang="en-US" b="1" dirty="0">
                  <a:solidFill>
                    <a:schemeClr val="accent4"/>
                  </a:solidFill>
                </a:endParaRP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kumimoji="1" lang="en-US" altLang="ko-KR" b="1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kumimoji="1" lang="en-US" altLang="ko-KR" b="1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ko-KR" b="1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𝟏𝟎𝟎</m:t>
                    </m:r>
                    <m:r>
                      <a:rPr kumimoji="1" lang="en-US" altLang="ko-KR" b="1" i="1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 →</m:t>
                    </m:r>
                    <m:r>
                      <a:rPr kumimoji="1" lang="ko-KR" altLang="en-US" b="1" i="1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a:rPr kumimoji="1" lang="en-US" altLang="ko-KR" b="1" i="1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kumimoji="1" lang="en-US" altLang="ko-KR" b="1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KR" b="1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kumimoji="1" lang="en-US" altLang="ko-KR" b="1" i="1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ko-KR" b="1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𝟎𝟎𝟎</m:t>
                    </m:r>
                  </m:oMath>
                </a14:m>
                <a:r>
                  <a:rPr kumimoji="1" lang="ko-KR" altLang="en-US" b="1" dirty="0">
                    <a:solidFill>
                      <a:schemeClr val="accent5"/>
                    </a:solidFill>
                  </a:rPr>
                  <a:t> </a:t>
                </a:r>
                <a:r>
                  <a:rPr kumimoji="1" lang="en-US" altLang="ko-KR" b="1" dirty="0">
                    <a:solidFill>
                      <a:schemeClr val="accent5"/>
                    </a:solidFill>
                  </a:rPr>
                  <a:t>   :   s = 110</a:t>
                </a:r>
                <a:endParaRPr kumimoji="1" lang="ko-Kore-KR" altLang="en-US" b="1" dirty="0">
                  <a:solidFill>
                    <a:schemeClr val="accent5"/>
                  </a:solidFill>
                </a:endParaRP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kumimoji="1" lang="en-US" altLang="ko-KR" b="1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kumimoji="1" lang="en-US" altLang="ko-KR" b="1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ko-KR" b="1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𝟏𝟎𝟏</m:t>
                    </m:r>
                    <m:r>
                      <a:rPr kumimoji="1" lang="en-US" altLang="ko-KR" b="1" i="1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ko-KR" b="1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kumimoji="1" lang="ko-KR" altLang="en-US" b="1" i="1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a:rPr kumimoji="1" lang="en-US" altLang="ko-KR" b="1" i="1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kumimoji="1" lang="en-US" altLang="ko-KR" b="1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KR" b="1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kumimoji="1" lang="en-US" altLang="ko-KR" b="1" i="1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ko-KR" b="1" i="1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𝟏𝟏𝟎</m:t>
                    </m:r>
                  </m:oMath>
                </a14:m>
                <a:r>
                  <a:rPr kumimoji="1" lang="ko-KR" altLang="en-US" b="1" dirty="0">
                    <a:solidFill>
                      <a:schemeClr val="accent4"/>
                    </a:solidFill>
                  </a:rPr>
                  <a:t> </a:t>
                </a:r>
                <a:r>
                  <a:rPr kumimoji="1" lang="en-US" altLang="ko-KR" b="1" dirty="0">
                    <a:solidFill>
                      <a:schemeClr val="accent4"/>
                    </a:solidFill>
                  </a:rPr>
                  <a:t>   :   s = 110</a:t>
                </a:r>
                <a:endParaRPr kumimoji="1" lang="ko-Kore-KR" altLang="en-US" b="1" dirty="0">
                  <a:solidFill>
                    <a:schemeClr val="accent4"/>
                  </a:solidFill>
                </a:endParaRP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kumimoji="1" lang="en-US" altLang="ko-KR" b="1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kumimoji="1" lang="en-US" altLang="ko-KR" b="1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ko-KR" b="1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𝟏𝟏𝟎</m:t>
                    </m:r>
                    <m:r>
                      <a:rPr kumimoji="1" lang="en-US" altLang="ko-KR" b="1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 →</m:t>
                    </m:r>
                    <m:r>
                      <a:rPr kumimoji="1" lang="ko-KR" altLang="en-US" b="1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a:rPr kumimoji="1" lang="en-US" altLang="ko-KR" b="1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kumimoji="1" lang="en-US" altLang="ko-KR" b="1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KR" b="1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kumimoji="1" lang="en-US" altLang="ko-KR" b="1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ko-KR" b="1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𝟏𝟎𝟏</m:t>
                    </m:r>
                  </m:oMath>
                </a14:m>
                <a:r>
                  <a:rPr kumimoji="1" lang="ko-KR" altLang="en-US" b="1" dirty="0">
                    <a:solidFill>
                      <a:schemeClr val="accent2"/>
                    </a:solidFill>
                  </a:rPr>
                  <a:t> </a:t>
                </a:r>
                <a:r>
                  <a:rPr kumimoji="1" lang="en-US" altLang="ko-KR" b="1" dirty="0">
                    <a:solidFill>
                      <a:schemeClr val="accent2"/>
                    </a:solidFill>
                  </a:rPr>
                  <a:t>   :   s = 110</a:t>
                </a:r>
                <a:endParaRPr kumimoji="1" lang="ko-Kore-KR" altLang="en-US" b="1" dirty="0">
                  <a:solidFill>
                    <a:schemeClr val="accent2"/>
                  </a:solidFill>
                </a:endParaRP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kumimoji="1" lang="en-US" altLang="ko-KR" b="1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kumimoji="1" lang="en-US" altLang="ko-KR" b="1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ko-KR" b="1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𝟏𝟏𝟏</m:t>
                    </m:r>
                    <m:r>
                      <a:rPr kumimoji="1" lang="en-US" altLang="ko-KR" b="1" i="1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ko-KR" b="1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kumimoji="1" lang="ko-KR" altLang="en-US" b="1" i="1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a:rPr kumimoji="1" lang="en-US" altLang="ko-KR" b="1" i="1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kumimoji="1" lang="en-US" altLang="ko-KR" b="1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KR" b="1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kumimoji="1" lang="en-US" altLang="ko-KR" b="1" i="1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ko-KR" b="1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𝟎𝟏𝟎</m:t>
                    </m:r>
                  </m:oMath>
                </a14:m>
                <a:r>
                  <a:rPr kumimoji="1" lang="ko-KR" altLang="en-US" b="1" dirty="0">
                    <a:solidFill>
                      <a:schemeClr val="accent6"/>
                    </a:solidFill>
                  </a:rPr>
                  <a:t> </a:t>
                </a:r>
                <a:r>
                  <a:rPr kumimoji="1" lang="en-US" altLang="ko-KR" b="1" dirty="0">
                    <a:solidFill>
                      <a:schemeClr val="accent6"/>
                    </a:solidFill>
                  </a:rPr>
                  <a:t>   :  </a:t>
                </a:r>
                <a:r>
                  <a:rPr kumimoji="1" lang="ko-KR" altLang="en-US" b="1" dirty="0">
                    <a:solidFill>
                      <a:schemeClr val="accent6"/>
                    </a:solidFill>
                  </a:rPr>
                  <a:t> </a:t>
                </a:r>
                <a:r>
                  <a:rPr kumimoji="1" lang="en-US" altLang="ko-KR" b="1" dirty="0">
                    <a:solidFill>
                      <a:schemeClr val="accent6"/>
                    </a:solidFill>
                  </a:rPr>
                  <a:t>s = 110	</a:t>
                </a:r>
              </a:p>
            </p:txBody>
          </p:sp>
        </mc:Choice>
        <mc:Fallback xmlns="">
          <p:sp>
            <p:nvSpPr>
              <p:cNvPr id="3" name="텍스트 개체 틀 2">
                <a:extLst>
                  <a:ext uri="{FF2B5EF4-FFF2-40B4-BE49-F238E27FC236}">
                    <a16:creationId xmlns:a16="http://schemas.microsoft.com/office/drawing/2014/main" id="{370F063D-E618-FFCE-19BE-DB1B5BA96D0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411163" y="1152524"/>
                <a:ext cx="7546981" cy="5497729"/>
              </a:xfrm>
              <a:blipFill>
                <a:blip r:embed="rId2"/>
                <a:stretch>
                  <a:fillRect l="-1008" t="-1382" r="-1176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4" name="그룹 33">
            <a:extLst>
              <a:ext uri="{FF2B5EF4-FFF2-40B4-BE49-F238E27FC236}">
                <a16:creationId xmlns:a16="http://schemas.microsoft.com/office/drawing/2014/main" id="{1DFEC165-20D2-D138-8F6F-EDC1B2213FB0}"/>
              </a:ext>
            </a:extLst>
          </p:cNvPr>
          <p:cNvGrpSpPr/>
          <p:nvPr/>
        </p:nvGrpSpPr>
        <p:grpSpPr>
          <a:xfrm>
            <a:off x="8148017" y="1398638"/>
            <a:ext cx="2550461" cy="5148037"/>
            <a:chOff x="8438351" y="1490079"/>
            <a:chExt cx="2295990" cy="4634394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B6EDE1A4-EB6A-3CB9-27EA-E3A94B39650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438351" y="1490079"/>
              <a:ext cx="1572384" cy="4634394"/>
            </a:xfrm>
            <a:prstGeom prst="rect">
              <a:avLst/>
            </a:prstGeom>
          </p:spPr>
        </p:pic>
        <p:sp>
          <p:nvSpPr>
            <p:cNvPr id="12" name="액자 11">
              <a:extLst>
                <a:ext uri="{FF2B5EF4-FFF2-40B4-BE49-F238E27FC236}">
                  <a16:creationId xmlns:a16="http://schemas.microsoft.com/office/drawing/2014/main" id="{05F06180-01FD-7D0D-21F0-63BEBF20B6B4}"/>
                </a:ext>
              </a:extLst>
            </p:cNvPr>
            <p:cNvSpPr/>
            <p:nvPr/>
          </p:nvSpPr>
          <p:spPr>
            <a:xfrm>
              <a:off x="8438351" y="2067624"/>
              <a:ext cx="1572384" cy="459284"/>
            </a:xfrm>
            <a:prstGeom prst="frame">
              <a:avLst>
                <a:gd name="adj1" fmla="val 11634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>
                <a:solidFill>
                  <a:schemeClr val="tx1"/>
                </a:solidFill>
              </a:endParaRPr>
            </a:p>
          </p:txBody>
        </p:sp>
        <p:sp>
          <p:nvSpPr>
            <p:cNvPr id="16" name="액자 15">
              <a:extLst>
                <a:ext uri="{FF2B5EF4-FFF2-40B4-BE49-F238E27FC236}">
                  <a16:creationId xmlns:a16="http://schemas.microsoft.com/office/drawing/2014/main" id="{B8598105-3208-62E4-3AFB-EE185DA4065B}"/>
                </a:ext>
              </a:extLst>
            </p:cNvPr>
            <p:cNvSpPr/>
            <p:nvPr/>
          </p:nvSpPr>
          <p:spPr>
            <a:xfrm>
              <a:off x="8438351" y="5095287"/>
              <a:ext cx="1572384" cy="459284"/>
            </a:xfrm>
            <a:prstGeom prst="frame">
              <a:avLst>
                <a:gd name="adj1" fmla="val 11634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>
                <a:solidFill>
                  <a:schemeClr val="tx1"/>
                </a:solidFill>
              </a:endParaRPr>
            </a:p>
          </p:txBody>
        </p:sp>
        <p:sp>
          <p:nvSpPr>
            <p:cNvPr id="17" name="액자 16">
              <a:extLst>
                <a:ext uri="{FF2B5EF4-FFF2-40B4-BE49-F238E27FC236}">
                  <a16:creationId xmlns:a16="http://schemas.microsoft.com/office/drawing/2014/main" id="{DA944033-5302-E75F-5D88-B824B522BE8E}"/>
                </a:ext>
              </a:extLst>
            </p:cNvPr>
            <p:cNvSpPr/>
            <p:nvPr/>
          </p:nvSpPr>
          <p:spPr>
            <a:xfrm>
              <a:off x="8438351" y="2567293"/>
              <a:ext cx="1572384" cy="459284"/>
            </a:xfrm>
            <a:prstGeom prst="frame">
              <a:avLst>
                <a:gd name="adj1" fmla="val 11634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>
                <a:solidFill>
                  <a:schemeClr val="tx1"/>
                </a:solidFill>
              </a:endParaRPr>
            </a:p>
          </p:txBody>
        </p:sp>
        <p:sp>
          <p:nvSpPr>
            <p:cNvPr id="18" name="액자 17">
              <a:extLst>
                <a:ext uri="{FF2B5EF4-FFF2-40B4-BE49-F238E27FC236}">
                  <a16:creationId xmlns:a16="http://schemas.microsoft.com/office/drawing/2014/main" id="{46D9A5B8-0839-7BAE-66B5-3FD3A1E35FE0}"/>
                </a:ext>
              </a:extLst>
            </p:cNvPr>
            <p:cNvSpPr/>
            <p:nvPr/>
          </p:nvSpPr>
          <p:spPr>
            <a:xfrm>
              <a:off x="8438351" y="5598113"/>
              <a:ext cx="1572384" cy="459284"/>
            </a:xfrm>
            <a:prstGeom prst="frame">
              <a:avLst>
                <a:gd name="adj1" fmla="val 11634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>
                <a:solidFill>
                  <a:schemeClr val="tx1"/>
                </a:solidFill>
              </a:endParaRPr>
            </a:p>
          </p:txBody>
        </p:sp>
        <p:sp>
          <p:nvSpPr>
            <p:cNvPr id="19" name="액자 18">
              <a:extLst>
                <a:ext uri="{FF2B5EF4-FFF2-40B4-BE49-F238E27FC236}">
                  <a16:creationId xmlns:a16="http://schemas.microsoft.com/office/drawing/2014/main" id="{EAE63821-09C1-CC19-7FF1-D3E7EB813DC5}"/>
                </a:ext>
              </a:extLst>
            </p:cNvPr>
            <p:cNvSpPr/>
            <p:nvPr/>
          </p:nvSpPr>
          <p:spPr>
            <a:xfrm>
              <a:off x="8438351" y="3069003"/>
              <a:ext cx="1572384" cy="459284"/>
            </a:xfrm>
            <a:prstGeom prst="frame">
              <a:avLst>
                <a:gd name="adj1" fmla="val 11634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0" name="액자 19">
              <a:extLst>
                <a:ext uri="{FF2B5EF4-FFF2-40B4-BE49-F238E27FC236}">
                  <a16:creationId xmlns:a16="http://schemas.microsoft.com/office/drawing/2014/main" id="{B9D8524E-DB43-E3FE-ACFA-BA6ACC24184B}"/>
                </a:ext>
              </a:extLst>
            </p:cNvPr>
            <p:cNvSpPr/>
            <p:nvPr/>
          </p:nvSpPr>
          <p:spPr>
            <a:xfrm>
              <a:off x="8438351" y="4093030"/>
              <a:ext cx="1572384" cy="459284"/>
            </a:xfrm>
            <a:prstGeom prst="frame">
              <a:avLst>
                <a:gd name="adj1" fmla="val 11634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>
                <a:solidFill>
                  <a:schemeClr val="tx1"/>
                </a:solidFill>
              </a:endParaRPr>
            </a:p>
          </p:txBody>
        </p:sp>
        <p:sp>
          <p:nvSpPr>
            <p:cNvPr id="21" name="액자 20">
              <a:extLst>
                <a:ext uri="{FF2B5EF4-FFF2-40B4-BE49-F238E27FC236}">
                  <a16:creationId xmlns:a16="http://schemas.microsoft.com/office/drawing/2014/main" id="{30CA64E4-27CD-8B44-2873-DA3BCBB49835}"/>
                </a:ext>
              </a:extLst>
            </p:cNvPr>
            <p:cNvSpPr/>
            <p:nvPr/>
          </p:nvSpPr>
          <p:spPr>
            <a:xfrm>
              <a:off x="8438351" y="3569550"/>
              <a:ext cx="1572384" cy="459284"/>
            </a:xfrm>
            <a:prstGeom prst="frame">
              <a:avLst>
                <a:gd name="adj1" fmla="val 11634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>
                <a:solidFill>
                  <a:schemeClr val="tx1"/>
                </a:solidFill>
              </a:endParaRPr>
            </a:p>
          </p:txBody>
        </p:sp>
        <p:sp>
          <p:nvSpPr>
            <p:cNvPr id="22" name="액자 21">
              <a:extLst>
                <a:ext uri="{FF2B5EF4-FFF2-40B4-BE49-F238E27FC236}">
                  <a16:creationId xmlns:a16="http://schemas.microsoft.com/office/drawing/2014/main" id="{96465EAD-0A02-E77A-3499-5075560B1E62}"/>
                </a:ext>
              </a:extLst>
            </p:cNvPr>
            <p:cNvSpPr/>
            <p:nvPr/>
          </p:nvSpPr>
          <p:spPr>
            <a:xfrm>
              <a:off x="8438351" y="4571807"/>
              <a:ext cx="1572384" cy="459284"/>
            </a:xfrm>
            <a:prstGeom prst="frame">
              <a:avLst>
                <a:gd name="adj1" fmla="val 11634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>
                <a:solidFill>
                  <a:schemeClr val="tx1"/>
                </a:solidFill>
              </a:endParaRPr>
            </a:p>
          </p:txBody>
        </p:sp>
        <p:sp>
          <p:nvSpPr>
            <p:cNvPr id="28" name="오른쪽 대괄호[R] 27">
              <a:extLst>
                <a:ext uri="{FF2B5EF4-FFF2-40B4-BE49-F238E27FC236}">
                  <a16:creationId xmlns:a16="http://schemas.microsoft.com/office/drawing/2014/main" id="{6C4E8DDA-1637-64D8-CF21-A33FEE98AAB9}"/>
                </a:ext>
              </a:extLst>
            </p:cNvPr>
            <p:cNvSpPr/>
            <p:nvPr/>
          </p:nvSpPr>
          <p:spPr>
            <a:xfrm>
              <a:off x="10010734" y="2297430"/>
              <a:ext cx="723607" cy="3004639"/>
            </a:xfrm>
            <a:prstGeom prst="rightBracket">
              <a:avLst/>
            </a:prstGeom>
            <a:ln w="127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9" name="오른쪽 대괄호[R] 28">
              <a:extLst>
                <a:ext uri="{FF2B5EF4-FFF2-40B4-BE49-F238E27FC236}">
                  <a16:creationId xmlns:a16="http://schemas.microsoft.com/office/drawing/2014/main" id="{DC6024CD-28CC-65D2-07BB-323BC85E95DC}"/>
                </a:ext>
              </a:extLst>
            </p:cNvPr>
            <p:cNvSpPr/>
            <p:nvPr/>
          </p:nvSpPr>
          <p:spPr>
            <a:xfrm>
              <a:off x="9989924" y="2820352"/>
              <a:ext cx="572968" cy="3004639"/>
            </a:xfrm>
            <a:prstGeom prst="rightBracket">
              <a:avLst/>
            </a:prstGeom>
            <a:ln/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0" name="오른쪽 대괄호[R] 29">
              <a:extLst>
                <a:ext uri="{FF2B5EF4-FFF2-40B4-BE49-F238E27FC236}">
                  <a16:creationId xmlns:a16="http://schemas.microsoft.com/office/drawing/2014/main" id="{936D56D2-3EE8-3E60-17CE-5A483087FE4E}"/>
                </a:ext>
              </a:extLst>
            </p:cNvPr>
            <p:cNvSpPr/>
            <p:nvPr/>
          </p:nvSpPr>
          <p:spPr>
            <a:xfrm>
              <a:off x="10010733" y="3269158"/>
              <a:ext cx="403569" cy="1050147"/>
            </a:xfrm>
            <a:prstGeom prst="rightBracket">
              <a:avLst/>
            </a:prstGeom>
            <a:ln/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1" name="오른쪽 대괄호[R] 30">
              <a:extLst>
                <a:ext uri="{FF2B5EF4-FFF2-40B4-BE49-F238E27FC236}">
                  <a16:creationId xmlns:a16="http://schemas.microsoft.com/office/drawing/2014/main" id="{4C5B707B-6E75-35B2-2AE6-28B6F0AB8D8F}"/>
                </a:ext>
              </a:extLst>
            </p:cNvPr>
            <p:cNvSpPr/>
            <p:nvPr/>
          </p:nvSpPr>
          <p:spPr>
            <a:xfrm>
              <a:off x="10012784" y="3775595"/>
              <a:ext cx="251168" cy="1050147"/>
            </a:xfrm>
            <a:prstGeom prst="rightBracket">
              <a:avLst/>
            </a:prstGeom>
            <a:ln/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6E194D40-6E81-50A4-2ADE-BD63F6BE09C7}"/>
              </a:ext>
            </a:extLst>
          </p:cNvPr>
          <p:cNvSpPr txBox="1"/>
          <p:nvPr/>
        </p:nvSpPr>
        <p:spPr>
          <a:xfrm>
            <a:off x="10755628" y="3650621"/>
            <a:ext cx="14153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200" b="1" dirty="0"/>
              <a:t>같은</a:t>
            </a:r>
            <a:r>
              <a:rPr kumimoji="1" lang="ko-KR" altLang="en-US" sz="1200" b="1" dirty="0"/>
              <a:t> 출력에 대한 </a:t>
            </a:r>
            <a:endParaRPr kumimoji="1" lang="en-US" altLang="ko-KR" sz="1200" b="1" dirty="0"/>
          </a:p>
          <a:p>
            <a:r>
              <a:rPr kumimoji="1" lang="ko-KR" altLang="en-US" sz="1200" b="1" dirty="0"/>
              <a:t>입력 차분 </a:t>
            </a:r>
            <a:r>
              <a:rPr kumimoji="1" lang="en-US" altLang="ko-KR" sz="1200" b="1" dirty="0"/>
              <a:t>(s): 110</a:t>
            </a:r>
            <a:endParaRPr kumimoji="1" lang="ko-Kore-KR" altLang="en-US" sz="1200" b="1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3D7D6DA-565E-5A88-EF9A-CB0E2E8D1B05}"/>
              </a:ext>
            </a:extLst>
          </p:cNvPr>
          <p:cNvSpPr txBox="1"/>
          <p:nvPr/>
        </p:nvSpPr>
        <p:spPr>
          <a:xfrm>
            <a:off x="5143309" y="3314323"/>
            <a:ext cx="1911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Solution (s) : 110</a:t>
            </a:r>
            <a:endParaRPr kumimoji="1" lang="ko-Kore-KR" altLang="en-US" dirty="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22704659-BE22-5B55-2F84-29A6ED849EFD}"/>
              </a:ext>
            </a:extLst>
          </p:cNvPr>
          <p:cNvSpPr/>
          <p:nvPr/>
        </p:nvSpPr>
        <p:spPr>
          <a:xfrm>
            <a:off x="4983480" y="2180801"/>
            <a:ext cx="180413" cy="288079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1C46F31-1880-AC62-B030-08610816223D}"/>
              </a:ext>
            </a:extLst>
          </p:cNvPr>
          <p:cNvSpPr/>
          <p:nvPr/>
        </p:nvSpPr>
        <p:spPr>
          <a:xfrm>
            <a:off x="5152463" y="3305189"/>
            <a:ext cx="1911614" cy="369332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034506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5ECC27-9BBD-AB3E-798A-A4F72CD726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Simon’s</a:t>
            </a:r>
            <a:r>
              <a:rPr kumimoji="1" lang="ko-KR" altLang="en-US" dirty="0"/>
              <a:t> 알고리즘</a:t>
            </a:r>
            <a:r>
              <a:rPr kumimoji="1" lang="en-US" altLang="ko-KR" dirty="0"/>
              <a:t> - </a:t>
            </a:r>
            <a:r>
              <a:rPr kumimoji="1" lang="ko-KR" altLang="en-US" dirty="0"/>
              <a:t>실습</a:t>
            </a:r>
            <a:endParaRPr kumimoji="1" lang="ko-Kore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텍스트 개체 틀 2">
                <a:extLst>
                  <a:ext uri="{FF2B5EF4-FFF2-40B4-BE49-F238E27FC236}">
                    <a16:creationId xmlns:a16="http://schemas.microsoft.com/office/drawing/2014/main" id="{370F063D-E618-FFCE-19BE-DB1B5BA96D03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411921" y="1074420"/>
                <a:ext cx="11368159" cy="5575833"/>
              </a:xfrm>
            </p:spPr>
            <p:txBody>
              <a:bodyPr>
                <a:normAutofit fontScale="85000" lnSpcReduction="10000"/>
              </a:bodyPr>
              <a:lstStyle/>
              <a:p>
                <a:r>
                  <a:rPr kumimoji="1" lang="en-US" altLang="ko-Kore-KR" b="1" dirty="0"/>
                  <a:t>Quantum Solution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kumimoji="1" lang="en-US" altLang="ko-Kore-KR" sz="2400" b="0" i="1" smtClean="0">
                        <a:latin typeface="Cambria Math" panose="02040503050406030204" pitchFamily="18" charset="0"/>
                      </a:rPr>
                      <m:t># </m:t>
                    </m:r>
                    <m:r>
                      <a:rPr kumimoji="1" lang="en-US" altLang="ko-Kore-KR" sz="24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kumimoji="1" lang="en-US" altLang="ko-Kore-KR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Kore-KR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kumimoji="1" lang="en-US" altLang="ko-Kore-KR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ko-Kore-KR" sz="24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kumimoji="1" lang="en-US" altLang="ko-Kore-KR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Kore-KR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kumimoji="1" lang="en-US" altLang="ko-Kore-KR" sz="2400" b="0" i="1" smtClean="0">
                        <a:latin typeface="Cambria Math" panose="02040503050406030204" pitchFamily="18" charset="0"/>
                      </a:rPr>
                      <m:t>    </m:t>
                    </m:r>
                    <m:r>
                      <a:rPr kumimoji="1" lang="en-US" altLang="ko-Kore-KR" sz="24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kumimoji="1" lang="en-US" altLang="ko-Kore-KR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ko-Kore-KR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kumimoji="1" lang="en-US" altLang="ko-Kore-K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</m:t>
                    </m:r>
                    <m:r>
                      <a:rPr kumimoji="1" lang="en-US" altLang="ko-Kore-K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kumimoji="1" lang="ko-KR" alt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kumimoji="1" lang="en-US" altLang="ko-K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kumimoji="1" lang="en-US" altLang="ko-Kore-KR" sz="2400" dirty="0"/>
                  <a:t> </a:t>
                </a:r>
                <a:r>
                  <a:rPr kumimoji="1" lang="ko-KR" altLang="en-US" sz="2400" dirty="0"/>
                  <a:t> </a:t>
                </a:r>
                <a14:m>
                  <m:oMath xmlns:m="http://schemas.openxmlformats.org/officeDocument/2006/math">
                    <m:r>
                      <a:rPr kumimoji="1" lang="en-US" altLang="ko-Kore-KR" sz="2400" i="1">
                        <a:latin typeface="Cambria Math" panose="02040503050406030204" pitchFamily="18" charset="0"/>
                      </a:rPr>
                      <m:t>𝑠</m:t>
                    </m:r>
                    <m:r>
                      <a:rPr kumimoji="1" lang="en-US" altLang="ko-Kore-KR" sz="2400" i="1">
                        <a:latin typeface="Cambria Math" panose="02040503050406030204" pitchFamily="18" charset="0"/>
                      </a:rPr>
                      <m:t>=11</m:t>
                    </m:r>
                  </m:oMath>
                </a14:m>
                <a:r>
                  <a:rPr kumimoji="1" lang="en-US" altLang="ko-Kore-KR" sz="2400" dirty="0"/>
                  <a:t> </a:t>
                </a:r>
                <a:r>
                  <a:rPr kumimoji="1" lang="ko-KR" altLang="en-US" sz="2400" dirty="0"/>
                  <a:t>일 때</a:t>
                </a:r>
                <a:r>
                  <a:rPr kumimoji="1" lang="en-US" altLang="ko-KR" sz="2400" dirty="0"/>
                  <a:t>,</a:t>
                </a:r>
                <a:r>
                  <a:rPr kumimoji="1" lang="ko-KR" altLang="en-US" sz="2400" dirty="0"/>
                  <a:t>  </a:t>
                </a:r>
                <a14:m>
                  <m:oMath xmlns:m="http://schemas.openxmlformats.org/officeDocument/2006/math">
                    <m:r>
                      <a:rPr kumimoji="1" lang="en-US" altLang="ko-Kore-K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kumimoji="1" lang="ko-KR" altLang="en-US" sz="2400" dirty="0"/>
                  <a:t> 찾기</a:t>
                </a:r>
                <a:endParaRPr kumimoji="1" lang="en-US" altLang="ko-KR" sz="2400" dirty="0"/>
              </a:p>
              <a:p>
                <a:pPr marL="0" indent="0">
                  <a:buNone/>
                </a:pPr>
                <a:endParaRPr kumimoji="1" lang="en-US" altLang="ko-KR" sz="700" dirty="0"/>
              </a:p>
              <a:p>
                <a:pPr marL="457200" indent="-457200">
                  <a:buAutoNum type="arabicPeriod"/>
                </a:pPr>
                <a:r>
                  <a:rPr kumimoji="1" lang="ko-KR" altLang="en-US" sz="1800" dirty="0"/>
                  <a:t>두개의 </a:t>
                </a:r>
                <a:r>
                  <a:rPr kumimoji="1" lang="en-US" altLang="ko-KR" sz="1800" dirty="0"/>
                  <a:t>2 qubit register</a:t>
                </a:r>
                <a:r>
                  <a:rPr kumimoji="1" lang="ko-KR" altLang="en-US" sz="1800" dirty="0"/>
                  <a:t> </a:t>
                </a:r>
                <a:r>
                  <a:rPr kumimoji="1" lang="ko-KR" altLang="en-US" sz="1800" dirty="0" err="1"/>
                  <a:t>를</a:t>
                </a:r>
                <a:r>
                  <a:rPr kumimoji="1" lang="ko-KR" altLang="en-US" sz="1800" dirty="0"/>
                  <a:t> </a:t>
                </a:r>
                <a:r>
                  <a:rPr kumimoji="1" lang="en-US" altLang="ko-KR" sz="1800" dirty="0"/>
                  <a:t>0</a:t>
                </a:r>
                <a:r>
                  <a:rPr kumimoji="1" lang="ko-KR" altLang="en-US" sz="1800" dirty="0" err="1"/>
                  <a:t>으로</a:t>
                </a:r>
                <a:r>
                  <a:rPr kumimoji="1" lang="ko-KR" altLang="en-US" sz="1800" dirty="0"/>
                  <a:t> 설정</a:t>
                </a:r>
                <a:endParaRPr kumimoji="1" lang="en-US" altLang="ko-KR" sz="1800" dirty="0"/>
              </a:p>
              <a:p>
                <a:pPr marL="457200" indent="-457200">
                  <a:buAutoNum type="arabicPeriod"/>
                </a:pPr>
                <a:endParaRPr kumimoji="1" lang="en-US" altLang="ko-KR" sz="1800" dirty="0"/>
              </a:p>
              <a:p>
                <a:pPr marL="457200" indent="-457200">
                  <a:buAutoNum type="arabicPeriod"/>
                </a:pPr>
                <a:r>
                  <a:rPr kumimoji="1" lang="ko-KR" altLang="en-US" sz="1800" dirty="0"/>
                  <a:t>첫번째 </a:t>
                </a:r>
                <a:r>
                  <a:rPr kumimoji="1" lang="en-US" altLang="ko-KR" sz="1800" dirty="0"/>
                  <a:t>2</a:t>
                </a:r>
                <a:r>
                  <a:rPr kumimoji="1" lang="ko-KR" altLang="en-US" sz="1800" dirty="0"/>
                  <a:t> </a:t>
                </a:r>
                <a:r>
                  <a:rPr kumimoji="1" lang="en-US" altLang="ko-KR" sz="1800" dirty="0"/>
                  <a:t>qubit register</a:t>
                </a:r>
                <a:r>
                  <a:rPr kumimoji="1" lang="ko-KR" altLang="en-US" sz="1800" dirty="0"/>
                  <a:t> 에 </a:t>
                </a:r>
                <a:r>
                  <a:rPr kumimoji="1" lang="en-US" altLang="ko-KR" sz="1800" dirty="0"/>
                  <a:t>Hadamard gate</a:t>
                </a:r>
                <a:r>
                  <a:rPr kumimoji="1" lang="ko-KR" altLang="en-US" sz="1800" dirty="0"/>
                  <a:t> 적용</a:t>
                </a:r>
                <a:endParaRPr kumimoji="1" lang="en-US" altLang="ko-KR" sz="1800" dirty="0"/>
              </a:p>
              <a:p>
                <a:pPr marL="457200" indent="-457200">
                  <a:buAutoNum type="arabicPeriod"/>
                </a:pPr>
                <a:endParaRPr kumimoji="1" lang="en-US" altLang="ko-Kore-KR" sz="2000" dirty="0"/>
              </a:p>
              <a:p>
                <a:pPr marL="457200" indent="-457200">
                  <a:buAutoNum type="arabicPeriod"/>
                </a:pPr>
                <a:r>
                  <a:rPr kumimoji="1" lang="en-US" altLang="ko-Kore-KR" sz="1800" dirty="0"/>
                  <a:t>Query function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ore-KR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sz="18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kumimoji="1" lang="en-US" altLang="ko-Kore-KR" sz="18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kumimoji="1" lang="ko-KR" altLang="en-US" sz="1800" dirty="0"/>
                  <a:t> 동작</a:t>
                </a:r>
                <a:endParaRPr kumimoji="1" lang="en-US" altLang="ko-KR" sz="1800" dirty="0"/>
              </a:p>
              <a:p>
                <a:pPr marL="457200" indent="-457200">
                  <a:buAutoNum type="arabicPeriod"/>
                </a:pPr>
                <a:endParaRPr kumimoji="1" lang="en-US" altLang="ko-KR" sz="1800" dirty="0"/>
              </a:p>
              <a:p>
                <a:pPr marL="457200" indent="-457200">
                  <a:buAutoNum type="arabicPeriod"/>
                </a:pPr>
                <a:endParaRPr kumimoji="1" lang="en-US" altLang="ko-KR" sz="1100" dirty="0"/>
              </a:p>
              <a:p>
                <a:pPr marL="457200" indent="-457200">
                  <a:buAutoNum type="arabicPeriod"/>
                </a:pPr>
                <a:r>
                  <a:rPr kumimoji="1" lang="ko-KR" altLang="en-US" sz="1800" dirty="0"/>
                  <a:t>두번째 </a:t>
                </a:r>
                <a:r>
                  <a:rPr kumimoji="1" lang="en-US" altLang="ko-KR" sz="1800" dirty="0"/>
                  <a:t>register</a:t>
                </a:r>
                <a:r>
                  <a:rPr kumimoji="1" lang="ko-KR" altLang="en-US" sz="1800" dirty="0"/>
                  <a:t>은 측정</a:t>
                </a:r>
                <a:r>
                  <a:rPr kumimoji="1" lang="en-US" altLang="ko-KR" sz="1800" dirty="0"/>
                  <a:t>(Measurement):</a:t>
                </a:r>
                <a:r>
                  <a:rPr kumimoji="1" lang="ko-KR" altLang="en-US" sz="1800" dirty="0"/>
                  <a:t> </a:t>
                </a:r>
                <a:r>
                  <a:rPr kumimoji="1" lang="en-US" altLang="ko-KR" sz="1800" dirty="0"/>
                  <a:t>00 or 11 </a:t>
                </a:r>
                <a:r>
                  <a:rPr kumimoji="1" lang="ko-KR" altLang="en-US" sz="1800" dirty="0"/>
                  <a:t>이며 </a:t>
                </a:r>
                <a:r>
                  <a:rPr kumimoji="1" lang="en-US" altLang="ko-KR" sz="1800" dirty="0"/>
                  <a:t>(50%</a:t>
                </a:r>
                <a:r>
                  <a:rPr kumimoji="1" lang="ko-KR" altLang="en-US" sz="1800" dirty="0"/>
                  <a:t> 확률</a:t>
                </a:r>
                <a:r>
                  <a:rPr kumimoji="1" lang="en-US" altLang="ko-KR" sz="1800" dirty="0"/>
                  <a:t>), </a:t>
                </a:r>
                <a:r>
                  <a:rPr kumimoji="1" lang="ko-KR" altLang="en-US" sz="1800" dirty="0"/>
                  <a:t> </a:t>
                </a:r>
                <a:r>
                  <a:rPr kumimoji="1" lang="en-US" altLang="ko-KR" sz="1800" dirty="0"/>
                  <a:t>11</a:t>
                </a:r>
                <a:r>
                  <a:rPr kumimoji="1" lang="ko-KR" altLang="en-US" sz="1800" dirty="0"/>
                  <a:t>이라고 가정하면</a:t>
                </a:r>
                <a:r>
                  <a:rPr kumimoji="1" lang="en-US" altLang="ko-KR" sz="1800" dirty="0"/>
                  <a:t>			</a:t>
                </a:r>
                <a:r>
                  <a:rPr kumimoji="1" lang="ko-KR" altLang="en-US" sz="1800" dirty="0"/>
                  <a:t>                  첫번째 </a:t>
                </a:r>
                <a:r>
                  <a:rPr kumimoji="1" lang="en-US" altLang="ko-KR" sz="1800" dirty="0"/>
                  <a:t>register : </a:t>
                </a:r>
              </a:p>
              <a:p>
                <a:pPr marL="457200" indent="-457200">
                  <a:buAutoNum type="arabicPeriod"/>
                </a:pPr>
                <a:endParaRPr kumimoji="1" lang="en-US" altLang="ko-KR" sz="1050" dirty="0"/>
              </a:p>
              <a:p>
                <a:pPr marL="457200" indent="-457200">
                  <a:buAutoNum type="arabicPeriod"/>
                </a:pPr>
                <a:r>
                  <a:rPr kumimoji="1" lang="ko-KR" altLang="en-US" sz="1800" dirty="0"/>
                  <a:t>첫번째 </a:t>
                </a:r>
                <a:r>
                  <a:rPr kumimoji="1" lang="en-US" altLang="ko-KR" sz="1800" dirty="0"/>
                  <a:t>register</a:t>
                </a:r>
                <a:r>
                  <a:rPr kumimoji="1" lang="ko-KR" altLang="en-US" sz="1800" dirty="0"/>
                  <a:t>에 </a:t>
                </a:r>
                <a:r>
                  <a:rPr kumimoji="1" lang="en-US" altLang="ko-KR" sz="1800" dirty="0"/>
                  <a:t>Hadamard gate </a:t>
                </a:r>
                <a:r>
                  <a:rPr kumimoji="1" lang="ko-KR" altLang="en-US" sz="1800" dirty="0"/>
                  <a:t>적용</a:t>
                </a:r>
                <a:endParaRPr kumimoji="1" lang="en-US" altLang="ko-KR" sz="1800" dirty="0"/>
              </a:p>
              <a:p>
                <a:pPr marL="457200" indent="-457200">
                  <a:buAutoNum type="arabicPeriod"/>
                </a:pPr>
                <a:endParaRPr kumimoji="1" lang="en-US" altLang="ko-KR" sz="1800" dirty="0"/>
              </a:p>
              <a:p>
                <a:pPr marL="457200" indent="-457200">
                  <a:buAutoNum type="arabicPeriod"/>
                </a:pPr>
                <a:endParaRPr kumimoji="1" lang="ko-KR" altLang="en-US" sz="1800" dirty="0"/>
              </a:p>
              <a:p>
                <a:pPr marL="457200" indent="-457200">
                  <a:buFont typeface="Arial" panose="020B0604020202020204" pitchFamily="34" charset="0"/>
                  <a:buAutoNum type="arabicPeriod"/>
                </a:pPr>
                <a:r>
                  <a:rPr kumimoji="1" lang="ko-KR" altLang="en-US" sz="1800" dirty="0"/>
                  <a:t>첫번째 </a:t>
                </a:r>
                <a:r>
                  <a:rPr kumimoji="1" lang="en-US" altLang="ko-KR" sz="1800" dirty="0"/>
                  <a:t>register Measurement </a:t>
                </a:r>
                <a:r>
                  <a:rPr kumimoji="1" lang="ko-KR" altLang="en-US" sz="1800" dirty="0"/>
                  <a:t>결과가 만약 </a:t>
                </a:r>
                <a:r>
                  <a:rPr kumimoji="1" lang="en-US" altLang="ko-KR" sz="1800" dirty="0"/>
                  <a:t>11</a:t>
                </a:r>
                <a:r>
                  <a:rPr kumimoji="1" lang="ko-KR" altLang="en-US" sz="1800" dirty="0"/>
                  <a:t> 일 때 </a:t>
                </a:r>
                <a:r>
                  <a:rPr kumimoji="1" lang="en-US" altLang="ko-KR" sz="1800" dirty="0"/>
                  <a:t>:</a:t>
                </a:r>
                <a:r>
                  <a:rPr kumimoji="1" lang="ko-KR" altLang="en-US" sz="1800" dirty="0"/>
                  <a:t> </a:t>
                </a:r>
                <a14:m>
                  <m:oMath xmlns:m="http://schemas.openxmlformats.org/officeDocument/2006/math">
                    <m:r>
                      <a:rPr kumimoji="1" lang="en-US" altLang="ko-KR" sz="18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kumimoji="1" lang="en-US" altLang="ko-KR" sz="1800" b="0" i="1" smtClean="0">
                        <a:latin typeface="Cambria Math" panose="02040503050406030204" pitchFamily="18" charset="0"/>
                      </a:rPr>
                      <m:t>·11=0</m:t>
                    </m:r>
                  </m:oMath>
                </a14:m>
                <a:r>
                  <a:rPr kumimoji="1" lang="ko-KR" altLang="en-US" sz="1800" dirty="0"/>
                  <a:t> 을 만족해야 하므로 </a:t>
                </a:r>
                <a14:m>
                  <m:oMath xmlns:m="http://schemas.openxmlformats.org/officeDocument/2006/math">
                    <m:r>
                      <a:rPr kumimoji="1" lang="en-US" altLang="ko-KR" sz="18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kumimoji="1" lang="en-US" altLang="ko-K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≠01, 10</m:t>
                    </m:r>
                  </m:oMath>
                </a14:m>
                <a:r>
                  <a:rPr kumimoji="1" lang="ko-KR" altLang="en-US" sz="1800" b="0" dirty="0">
                    <a:ea typeface="Cambria Math" panose="02040503050406030204" pitchFamily="18" charset="0"/>
                  </a:rPr>
                  <a:t> </a:t>
                </a:r>
                <a:r>
                  <a:rPr kumimoji="1" lang="en-US" altLang="ko-KR" sz="1800" b="0" dirty="0">
                    <a:ea typeface="Cambria Math" panose="02040503050406030204" pitchFamily="18" charset="0"/>
                  </a:rPr>
                  <a:t>(</a:t>
                </a:r>
                <a:r>
                  <a:rPr kumimoji="1" lang="ko-KR" altLang="en-US" sz="1800" b="0" dirty="0">
                    <a:ea typeface="Cambria Math" panose="02040503050406030204" pitchFamily="18" charset="0"/>
                  </a:rPr>
                  <a:t>즉</a:t>
                </a:r>
                <a:r>
                  <a:rPr kumimoji="1" lang="en-US" altLang="ko-KR" sz="1800" b="0" dirty="0">
                    <a:ea typeface="Cambria Math" panose="02040503050406030204" pitchFamily="18" charset="0"/>
                  </a:rPr>
                  <a:t>,</a:t>
                </a:r>
                <a:r>
                  <a:rPr kumimoji="1" lang="ko-KR" altLang="en-US" sz="1800" b="0" dirty="0">
                    <a:ea typeface="Cambria Math" panose="02040503050406030204" pitchFamily="18" charset="0"/>
                  </a:rPr>
                  <a:t> </a:t>
                </a:r>
                <a:r>
                  <a:rPr kumimoji="1" lang="en-US" altLang="ko-KR" sz="1800" dirty="0">
                    <a:ea typeface="Cambria Math" panose="02040503050406030204" pitchFamily="18" charset="0"/>
                  </a:rPr>
                  <a:t>00</a:t>
                </a:r>
                <a:r>
                  <a:rPr kumimoji="1" lang="ko-KR" altLang="en-US" sz="1800" dirty="0">
                    <a:ea typeface="Cambria Math" panose="02040503050406030204" pitchFamily="18" charset="0"/>
                  </a:rPr>
                  <a:t> </a:t>
                </a:r>
                <a:r>
                  <a:rPr kumimoji="1" lang="en-US" altLang="ko-KR" sz="1800" dirty="0">
                    <a:ea typeface="Cambria Math" panose="02040503050406030204" pitchFamily="18" charset="0"/>
                  </a:rPr>
                  <a:t>or 11</a:t>
                </a:r>
                <a:r>
                  <a:rPr kumimoji="1" lang="en-US" altLang="ko-KR" sz="1800" b="0" dirty="0">
                    <a:ea typeface="Cambria Math" panose="02040503050406030204" pitchFamily="18" charset="0"/>
                  </a:rPr>
                  <a:t>)</a:t>
                </a:r>
              </a:p>
              <a:p>
                <a:pPr marL="457200" lvl="1" indent="0">
                  <a:buNone/>
                </a:pPr>
                <a:r>
                  <a:rPr kumimoji="1" lang="en-US" altLang="ko-KR" sz="1800" dirty="0">
                    <a:latin typeface="+mj-lt"/>
                    <a:ea typeface="Cambria Math" panose="02040503050406030204" pitchFamily="18" charset="0"/>
                  </a:rPr>
                  <a:t>( Step 1</a:t>
                </a:r>
                <a:r>
                  <a:rPr kumimoji="1" lang="ko-KR" altLang="en-US" sz="1800" dirty="0">
                    <a:latin typeface="+mj-lt"/>
                    <a:ea typeface="Cambria Math" panose="02040503050406030204" pitchFamily="18" charset="0"/>
                  </a:rPr>
                  <a:t> </a:t>
                </a:r>
                <a:r>
                  <a:rPr kumimoji="1" lang="en-US" altLang="ko-KR" sz="1800" dirty="0">
                    <a:latin typeface="+mj-lt"/>
                    <a:ea typeface="Cambria Math" panose="02040503050406030204" pitchFamily="18" charset="0"/>
                  </a:rPr>
                  <a:t>~</a:t>
                </a:r>
                <a:r>
                  <a:rPr kumimoji="1" lang="ko-KR" altLang="en-US" sz="1800" dirty="0">
                    <a:latin typeface="+mj-lt"/>
                    <a:ea typeface="Cambria Math" panose="02040503050406030204" pitchFamily="18" charset="0"/>
                  </a:rPr>
                  <a:t> </a:t>
                </a:r>
                <a:r>
                  <a:rPr kumimoji="1" lang="en-US" altLang="ko-KR" sz="1800" dirty="0">
                    <a:latin typeface="+mj-lt"/>
                    <a:ea typeface="Cambria Math" panose="02040503050406030204" pitchFamily="18" charset="0"/>
                  </a:rPr>
                  <a:t>6</a:t>
                </a:r>
                <a:r>
                  <a:rPr kumimoji="1" lang="ko-KR" altLang="en-US" sz="1800" dirty="0">
                    <a:latin typeface="+mj-lt"/>
                    <a:ea typeface="Cambria Math" panose="02040503050406030204" pitchFamily="18" charset="0"/>
                  </a:rPr>
                  <a:t> 을 </a:t>
                </a:r>
                <a:r>
                  <a:rPr kumimoji="1" lang="ko-KR" altLang="en-US" sz="1800" dirty="0" err="1">
                    <a:latin typeface="+mj-lt"/>
                    <a:ea typeface="Cambria Math" panose="02040503050406030204" pitchFamily="18" charset="0"/>
                  </a:rPr>
                  <a:t>여러번</a:t>
                </a:r>
                <a:r>
                  <a:rPr kumimoji="1" lang="ko-KR" altLang="en-US" sz="1800" dirty="0">
                    <a:latin typeface="+mj-lt"/>
                    <a:ea typeface="Cambria Math" panose="02040503050406030204" pitchFamily="18" charset="0"/>
                  </a:rPr>
                  <a:t> 반복 시 </a:t>
                </a:r>
                <a:r>
                  <a:rPr kumimoji="1" lang="en-US" altLang="ko-KR" sz="1800" dirty="0">
                    <a:latin typeface="+mj-lt"/>
                    <a:ea typeface="Cambria Math" panose="02040503050406030204" pitchFamily="18" charset="0"/>
                  </a:rPr>
                  <a:t>00,</a:t>
                </a:r>
                <a:r>
                  <a:rPr kumimoji="1" lang="ko-KR" altLang="en-US" sz="1800" dirty="0">
                    <a:latin typeface="+mj-lt"/>
                    <a:ea typeface="Cambria Math" panose="02040503050406030204" pitchFamily="18" charset="0"/>
                  </a:rPr>
                  <a:t> </a:t>
                </a:r>
                <a:r>
                  <a:rPr kumimoji="1" lang="en-US" altLang="ko-KR" sz="1800" dirty="0">
                    <a:latin typeface="+mj-lt"/>
                    <a:ea typeface="Cambria Math" panose="02040503050406030204" pitchFamily="18" charset="0"/>
                  </a:rPr>
                  <a:t>11</a:t>
                </a:r>
                <a:r>
                  <a:rPr kumimoji="1" lang="ko-KR" altLang="en-US" sz="1800" dirty="0">
                    <a:latin typeface="+mj-lt"/>
                    <a:ea typeface="Cambria Math" panose="02040503050406030204" pitchFamily="18" charset="0"/>
                  </a:rPr>
                  <a:t> 을 추정할 확률 증가</a:t>
                </a:r>
                <a:r>
                  <a:rPr kumimoji="1" lang="en-US" altLang="ko-KR" sz="1800" dirty="0">
                    <a:latin typeface="+mj-lt"/>
                    <a:ea typeface="Cambria Math" panose="02040503050406030204" pitchFamily="18" charset="0"/>
                  </a:rPr>
                  <a:t>)</a:t>
                </a:r>
                <a:endParaRPr kumimoji="1" lang="en-US" altLang="ko-KR" sz="1800" b="0" dirty="0">
                  <a:latin typeface="+mj-lt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텍스트 개체 틀 2">
                <a:extLst>
                  <a:ext uri="{FF2B5EF4-FFF2-40B4-BE49-F238E27FC236}">
                    <a16:creationId xmlns:a16="http://schemas.microsoft.com/office/drawing/2014/main" id="{370F063D-E618-FFCE-19BE-DB1B5BA96D0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411921" y="1074420"/>
                <a:ext cx="11368159" cy="5575833"/>
              </a:xfrm>
              <a:blipFill>
                <a:blip r:embed="rId2"/>
                <a:stretch>
                  <a:fillRect l="-781" t="-2045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>
            <a:extLst>
              <a:ext uri="{FF2B5EF4-FFF2-40B4-BE49-F238E27FC236}">
                <a16:creationId xmlns:a16="http://schemas.microsoft.com/office/drawing/2014/main" id="{0CC6C4A1-339C-54DB-DDCB-E42D3220DC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381" y="2338762"/>
            <a:ext cx="1430266" cy="27947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9DF5635-1449-9D5E-8E03-E742A58E55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5381" y="2906636"/>
            <a:ext cx="3313475" cy="439842"/>
          </a:xfrm>
          <a:prstGeom prst="rect">
            <a:avLst/>
          </a:prstGeom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8AFBBF47-67FD-BA2D-296E-437709AC8D2E}"/>
              </a:ext>
            </a:extLst>
          </p:cNvPr>
          <p:cNvGrpSpPr/>
          <p:nvPr/>
        </p:nvGrpSpPr>
        <p:grpSpPr>
          <a:xfrm>
            <a:off x="6517434" y="1126258"/>
            <a:ext cx="5309128" cy="2903912"/>
            <a:chOff x="6096000" y="253928"/>
            <a:chExt cx="5804882" cy="3175072"/>
          </a:xfrm>
        </p:grpSpPr>
        <p:pic>
          <p:nvPicPr>
            <p:cNvPr id="1028" name="Picture 4" descr="image2">
              <a:extLst>
                <a:ext uri="{FF2B5EF4-FFF2-40B4-BE49-F238E27FC236}">
                  <a16:creationId xmlns:a16="http://schemas.microsoft.com/office/drawing/2014/main" id="{4D36228A-B42C-57DE-70F0-F59886A62D5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42" t="3106" r="4431" b="6480"/>
            <a:stretch/>
          </p:blipFill>
          <p:spPr bwMode="auto">
            <a:xfrm>
              <a:off x="6096000" y="274320"/>
              <a:ext cx="5804882" cy="31546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B1AADD67-CFF6-B314-D95E-5E5F049EC278}"/>
                </a:ext>
              </a:extLst>
            </p:cNvPr>
            <p:cNvSpPr/>
            <p:nvPr/>
          </p:nvSpPr>
          <p:spPr>
            <a:xfrm>
              <a:off x="7544255" y="274320"/>
              <a:ext cx="1725314" cy="2928154"/>
            </a:xfrm>
            <a:prstGeom prst="rect">
              <a:avLst/>
            </a:prstGeom>
            <a:noFill/>
            <a:ln w="317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80631D20-EDC1-457B-DE2A-B0F3DE6996FB}"/>
                    </a:ext>
                  </a:extLst>
                </p:cNvPr>
                <p:cNvSpPr txBox="1"/>
                <p:nvPr/>
              </p:nvSpPr>
              <p:spPr>
                <a:xfrm>
                  <a:off x="8146296" y="253928"/>
                  <a:ext cx="521232" cy="39555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ore-KR" b="1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b="1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𝑸</m:t>
                            </m:r>
                          </m:e>
                          <m:sub>
                            <m:r>
                              <a:rPr kumimoji="1" lang="en-US" altLang="ko-Kore-KR" b="1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𝒇</m:t>
                            </m:r>
                          </m:sub>
                        </m:sSub>
                      </m:oMath>
                    </m:oMathPara>
                  </a14:m>
                  <a:endParaRPr kumimoji="1" lang="ko-Kore-KR" altLang="en-US" b="1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80631D20-EDC1-457B-DE2A-B0F3DE6996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46296" y="253928"/>
                  <a:ext cx="521232" cy="395558"/>
                </a:xfrm>
                <a:prstGeom prst="rect">
                  <a:avLst/>
                </a:prstGeom>
                <a:blipFill>
                  <a:blip r:embed="rId6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8" name="그림 17">
            <a:extLst>
              <a:ext uri="{FF2B5EF4-FFF2-40B4-BE49-F238E27FC236}">
                <a16:creationId xmlns:a16="http://schemas.microsoft.com/office/drawing/2014/main" id="{7179E8DE-92FB-D768-C273-55072FBB509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49653" y="4429954"/>
            <a:ext cx="2055980" cy="475637"/>
          </a:xfrm>
          <a:prstGeom prst="rect">
            <a:avLst/>
          </a:prstGeom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55279C09-2DCD-4FEB-A99D-13E8D9FB2F4C}"/>
              </a:ext>
            </a:extLst>
          </p:cNvPr>
          <p:cNvGrpSpPr/>
          <p:nvPr/>
        </p:nvGrpSpPr>
        <p:grpSpPr>
          <a:xfrm>
            <a:off x="1020903" y="5209025"/>
            <a:ext cx="6162225" cy="541923"/>
            <a:chOff x="4877660" y="5336870"/>
            <a:chExt cx="6162225" cy="541923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81CA7B92-25EB-E2F5-DC57-EB91C32B549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877660" y="5348300"/>
              <a:ext cx="4656547" cy="530493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8E0DB94C-CAF3-A241-C733-B3D35830832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581029" y="5336870"/>
              <a:ext cx="1458856" cy="530493"/>
            </a:xfrm>
            <a:prstGeom prst="rect">
              <a:avLst/>
            </a:prstGeom>
          </p:spPr>
        </p:pic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081A9D30-58E5-2AB2-6269-A561A367F0A7}"/>
              </a:ext>
            </a:extLst>
          </p:cNvPr>
          <p:cNvGrpSpPr/>
          <p:nvPr/>
        </p:nvGrpSpPr>
        <p:grpSpPr>
          <a:xfrm>
            <a:off x="975381" y="3640547"/>
            <a:ext cx="4671087" cy="420497"/>
            <a:chOff x="1706901" y="3640547"/>
            <a:chExt cx="4671087" cy="420497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894DAAE2-6FDE-C122-B5EB-2A74674663E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706901" y="3640548"/>
              <a:ext cx="1828604" cy="402912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BA796BE9-F5D0-D323-F2F9-61D8D72A90E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463546" y="3658132"/>
              <a:ext cx="929798" cy="402912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743F2976-5A5B-2096-D09A-28682081702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381969" y="3640547"/>
              <a:ext cx="929797" cy="402912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680D2CC9-AE87-9CF3-55E0-C88D37C2C6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rcRect r="33020"/>
            <a:stretch/>
          </p:blipFill>
          <p:spPr>
            <a:xfrm>
              <a:off x="5312989" y="3643058"/>
              <a:ext cx="929798" cy="396621"/>
            </a:xfrm>
            <a:prstGeom prst="rect">
              <a:avLst/>
            </a:prstGeom>
          </p:spPr>
        </p:pic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0ED1BD0D-8A89-8681-C834-E08F4FC04A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rcRect l="90503" t="1650" b="-1"/>
            <a:stretch/>
          </p:blipFill>
          <p:spPr>
            <a:xfrm>
              <a:off x="6246153" y="3650708"/>
              <a:ext cx="131835" cy="3900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344551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DAC771-478B-3B24-EABF-D412C732B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Simon’s</a:t>
            </a:r>
            <a:r>
              <a:rPr kumimoji="1" lang="ko-KR" altLang="en-US" dirty="0"/>
              <a:t> 알고리즘</a:t>
            </a:r>
            <a:r>
              <a:rPr kumimoji="1" lang="en-US" altLang="ko-KR" dirty="0"/>
              <a:t> - </a:t>
            </a:r>
            <a:r>
              <a:rPr kumimoji="1" lang="ko-KR" altLang="en-US" dirty="0"/>
              <a:t>실습</a:t>
            </a:r>
            <a:endParaRPr kumimoji="1" lang="ko-Kore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D255976-8115-EB54-B5D9-B9E178CA556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ko-Kore-KR" b="1" dirty="0"/>
              <a:t>Simon’s </a:t>
            </a:r>
            <a:r>
              <a:rPr kumimoji="1" lang="ko-KR" altLang="en-US" b="1" dirty="0"/>
              <a:t>양자회로 구현</a:t>
            </a:r>
            <a:endParaRPr kumimoji="1" lang="ko-Kore-KR" altLang="en-US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FB9CA92-9BD6-216C-1DA1-27B3E5EC44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9282" y="2557272"/>
            <a:ext cx="4497610" cy="2527419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007A1D59-5160-B03C-714C-A347D0096A35}"/>
              </a:ext>
            </a:extLst>
          </p:cNvPr>
          <p:cNvSpPr/>
          <p:nvPr/>
        </p:nvSpPr>
        <p:spPr>
          <a:xfrm>
            <a:off x="7890258" y="2203457"/>
            <a:ext cx="2459370" cy="2564182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D77A836C-8B2C-25F1-6792-60A5EAD7AF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108" y="1610412"/>
            <a:ext cx="6070600" cy="1930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7BD97F5-2A65-A422-2D9A-8C0E1FA88EBF}"/>
              </a:ext>
            </a:extLst>
          </p:cNvPr>
          <p:cNvSpPr txBox="1"/>
          <p:nvPr/>
        </p:nvSpPr>
        <p:spPr>
          <a:xfrm>
            <a:off x="1497088" y="3497580"/>
            <a:ext cx="32806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b="1" dirty="0" err="1">
                <a:solidFill>
                  <a:srgbClr val="FF0000"/>
                </a:solidFill>
              </a:rPr>
              <a:t>Simon_oracle</a:t>
            </a:r>
            <a:r>
              <a:rPr kumimoji="1" lang="ko-KR" altLang="en-US" sz="1200" b="1" dirty="0">
                <a:solidFill>
                  <a:srgbClr val="FF0000"/>
                </a:solidFill>
              </a:rPr>
              <a:t> 라이브러리 선언 후 사용 가능</a:t>
            </a:r>
            <a:endParaRPr kumimoji="1" lang="ko-Kore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AB99E04-E98A-42A7-EDE0-B360B7C7663F}"/>
              </a:ext>
            </a:extLst>
          </p:cNvPr>
          <p:cNvSpPr/>
          <p:nvPr/>
        </p:nvSpPr>
        <p:spPr>
          <a:xfrm>
            <a:off x="739398" y="3291840"/>
            <a:ext cx="5124192" cy="25321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596FBA6F-58CB-FB41-FB46-806399AD77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5775" y="3820982"/>
            <a:ext cx="5318791" cy="2945577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8FD5D9D0-C785-04D3-16A1-209194F5176C}"/>
              </a:ext>
            </a:extLst>
          </p:cNvPr>
          <p:cNvSpPr/>
          <p:nvPr/>
        </p:nvSpPr>
        <p:spPr>
          <a:xfrm>
            <a:off x="1470918" y="5222240"/>
            <a:ext cx="4152642" cy="21844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6723990-39B8-41A6-F042-CA360EE7AFA5}"/>
              </a:ext>
            </a:extLst>
          </p:cNvPr>
          <p:cNvSpPr txBox="1"/>
          <p:nvPr/>
        </p:nvSpPr>
        <p:spPr>
          <a:xfrm>
            <a:off x="674171" y="4413890"/>
            <a:ext cx="3129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200" b="1" dirty="0"/>
              <a:t>1.</a:t>
            </a:r>
            <a:endParaRPr kumimoji="1" lang="ko-Kore-KR" altLang="en-US" sz="16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7F3992C-F62B-E8A1-F457-A89CFE007D74}"/>
              </a:ext>
            </a:extLst>
          </p:cNvPr>
          <p:cNvSpPr txBox="1"/>
          <p:nvPr/>
        </p:nvSpPr>
        <p:spPr>
          <a:xfrm>
            <a:off x="667653" y="4673065"/>
            <a:ext cx="3129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b="1" dirty="0"/>
              <a:t>2.</a:t>
            </a:r>
            <a:endParaRPr kumimoji="1" lang="ko-Kore-KR" altLang="en-US" sz="16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65D7D4A-7C9C-1536-DB7B-E418CFE2C4CB}"/>
              </a:ext>
            </a:extLst>
          </p:cNvPr>
          <p:cNvSpPr txBox="1"/>
          <p:nvPr/>
        </p:nvSpPr>
        <p:spPr>
          <a:xfrm>
            <a:off x="599526" y="5192960"/>
            <a:ext cx="4491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b="1" dirty="0"/>
              <a:t>3-4.</a:t>
            </a:r>
            <a:endParaRPr kumimoji="1" lang="ko-Kore-KR" altLang="en-US" sz="160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A11E2AC-4014-440A-3EED-4C4CF3488D9B}"/>
              </a:ext>
            </a:extLst>
          </p:cNvPr>
          <p:cNvSpPr txBox="1"/>
          <p:nvPr/>
        </p:nvSpPr>
        <p:spPr>
          <a:xfrm>
            <a:off x="667653" y="5435856"/>
            <a:ext cx="3129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b="1" dirty="0"/>
              <a:t>5.</a:t>
            </a:r>
            <a:endParaRPr kumimoji="1" lang="ko-Kore-KR" altLang="en-US" sz="16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66E3A9E-D6E8-4CF4-157F-A2BC9C7EA772}"/>
              </a:ext>
            </a:extLst>
          </p:cNvPr>
          <p:cNvSpPr txBox="1"/>
          <p:nvPr/>
        </p:nvSpPr>
        <p:spPr>
          <a:xfrm>
            <a:off x="174703" y="3911310"/>
            <a:ext cx="12731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00" b="1" dirty="0"/>
              <a:t>Front page</a:t>
            </a:r>
          </a:p>
          <a:p>
            <a:pPr algn="ctr"/>
            <a:r>
              <a:rPr kumimoji="1" lang="en-US" altLang="ko-Kore-KR" sz="1000" b="1" dirty="0"/>
              <a:t>Quantum</a:t>
            </a:r>
            <a:r>
              <a:rPr kumimoji="1" lang="ko-KR" altLang="en-US" sz="1000" b="1" dirty="0"/>
              <a:t> </a:t>
            </a:r>
            <a:r>
              <a:rPr kumimoji="1" lang="en-US" altLang="ko-Kore-KR" sz="1000" b="1" dirty="0"/>
              <a:t>solution</a:t>
            </a:r>
            <a:endParaRPr kumimoji="1" lang="ko-Kore-KR" altLang="en-US" sz="1000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0A117C4-C1C1-CC39-EBB3-D0A9C6ADE9D2}"/>
              </a:ext>
            </a:extLst>
          </p:cNvPr>
          <p:cNvSpPr txBox="1"/>
          <p:nvPr/>
        </p:nvSpPr>
        <p:spPr>
          <a:xfrm>
            <a:off x="674171" y="6227539"/>
            <a:ext cx="3129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b="1" dirty="0"/>
              <a:t>6.</a:t>
            </a:r>
            <a:endParaRPr kumimoji="1" lang="ko-Kore-KR" altLang="en-US" sz="1600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2CAE2F5-C4B1-E886-FC54-550A618E818E}"/>
              </a:ext>
            </a:extLst>
          </p:cNvPr>
          <p:cNvSpPr txBox="1"/>
          <p:nvPr/>
        </p:nvSpPr>
        <p:spPr>
          <a:xfrm>
            <a:off x="8283381" y="2291443"/>
            <a:ext cx="1697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 err="1">
                <a:solidFill>
                  <a:srgbClr val="FF0000"/>
                </a:solidFill>
              </a:rPr>
              <a:t>Simon_oracle</a:t>
            </a:r>
            <a:endParaRPr kumimoji="1" lang="ko-Kore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18627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DAC771-478B-3B24-EABF-D412C732B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Simon’s</a:t>
            </a:r>
            <a:r>
              <a:rPr kumimoji="1" lang="ko-KR" altLang="en-US" dirty="0"/>
              <a:t> 알고리즘</a:t>
            </a:r>
            <a:r>
              <a:rPr kumimoji="1" lang="en-US" altLang="ko-KR" dirty="0"/>
              <a:t> - </a:t>
            </a:r>
            <a:r>
              <a:rPr kumimoji="1" lang="ko-KR" altLang="en-US" dirty="0"/>
              <a:t>실습</a:t>
            </a:r>
            <a:endParaRPr kumimoji="1" lang="ko-Kore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D255976-8115-EB54-B5D9-B9E178CA556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ko-Kore-KR" b="1" dirty="0" err="1"/>
              <a:t>Qiskit</a:t>
            </a:r>
            <a:r>
              <a:rPr kumimoji="1" lang="ko-KR" altLang="en-US" b="1" dirty="0"/>
              <a:t>에서 제공하는 </a:t>
            </a:r>
            <a:r>
              <a:rPr kumimoji="1" lang="ko-KR" altLang="en-US" b="1" dirty="0">
                <a:solidFill>
                  <a:srgbClr val="2E75B6"/>
                </a:solidFill>
              </a:rPr>
              <a:t>실제 양자컴퓨터</a:t>
            </a:r>
            <a:r>
              <a:rPr kumimoji="1" lang="ko-Kore-KR" altLang="en-US" b="1" dirty="0"/>
              <a:t>를</a:t>
            </a:r>
            <a:r>
              <a:rPr kumimoji="1" lang="ko-KR" altLang="en-US" b="1" dirty="0"/>
              <a:t> 사용하여 </a:t>
            </a:r>
            <a:r>
              <a:rPr kumimoji="1" lang="ko-KR" altLang="en-US" b="1" dirty="0" err="1"/>
              <a:t>큐비트</a:t>
            </a:r>
            <a:r>
              <a:rPr kumimoji="1" lang="en-US" altLang="ko-KR" b="1" dirty="0"/>
              <a:t> </a:t>
            </a:r>
            <a:r>
              <a:rPr kumimoji="1" lang="ko-KR" altLang="en-US" b="1" dirty="0"/>
              <a:t>상태 확인</a:t>
            </a:r>
            <a:endParaRPr kumimoji="1" lang="en-US" altLang="ko-KR" b="1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92BD181-DBD6-C58B-B05C-1797E4B8FA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950" y="1676400"/>
            <a:ext cx="11214100" cy="323850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1BFFFD3C-D50B-1D4A-85E4-519725381025}"/>
              </a:ext>
            </a:extLst>
          </p:cNvPr>
          <p:cNvSpPr/>
          <p:nvPr/>
        </p:nvSpPr>
        <p:spPr>
          <a:xfrm>
            <a:off x="488950" y="2227580"/>
            <a:ext cx="11214100" cy="4699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DF292AC-2717-F5CF-84ED-5E4CB63AF5C2}"/>
              </a:ext>
            </a:extLst>
          </p:cNvPr>
          <p:cNvSpPr txBox="1"/>
          <p:nvPr/>
        </p:nvSpPr>
        <p:spPr>
          <a:xfrm>
            <a:off x="5888638" y="2739693"/>
            <a:ext cx="58144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b="1" dirty="0">
                <a:solidFill>
                  <a:srgbClr val="FF0000"/>
                </a:solidFill>
              </a:rPr>
              <a:t>IBM</a:t>
            </a:r>
            <a:r>
              <a:rPr kumimoji="1" lang="ko-KR" altLang="en-US" sz="1400" b="1" dirty="0">
                <a:solidFill>
                  <a:srgbClr val="FF0000"/>
                </a:solidFill>
              </a:rPr>
              <a:t>의 실제 양자컴퓨터 중 현재 가장 작업량이 낮은 </a:t>
            </a:r>
            <a:r>
              <a:rPr kumimoji="1" lang="en-US" altLang="ko-KR" sz="1400" b="1" dirty="0">
                <a:solidFill>
                  <a:srgbClr val="FF0000"/>
                </a:solidFill>
              </a:rPr>
              <a:t>backend</a:t>
            </a:r>
            <a:r>
              <a:rPr kumimoji="1" lang="ko-KR" altLang="en-US" sz="1400" b="1" dirty="0">
                <a:solidFill>
                  <a:srgbClr val="FF0000"/>
                </a:solidFill>
              </a:rPr>
              <a:t> </a:t>
            </a:r>
            <a:r>
              <a:rPr kumimoji="1" lang="ko-KR" altLang="en-US" sz="1400" b="1" dirty="0" err="1">
                <a:solidFill>
                  <a:srgbClr val="FF0000"/>
                </a:solidFill>
              </a:rPr>
              <a:t>를</a:t>
            </a:r>
            <a:r>
              <a:rPr kumimoji="1" lang="ko-KR" altLang="en-US" sz="1400" b="1" dirty="0">
                <a:solidFill>
                  <a:srgbClr val="FF0000"/>
                </a:solidFill>
              </a:rPr>
              <a:t> </a:t>
            </a:r>
            <a:r>
              <a:rPr kumimoji="1" lang="ko-KR" altLang="en-US" sz="1400" b="1" dirty="0" err="1">
                <a:solidFill>
                  <a:srgbClr val="FF0000"/>
                </a:solidFill>
              </a:rPr>
              <a:t>찾아줌</a:t>
            </a:r>
            <a:endParaRPr kumimoji="1" lang="ko-Kore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325BDAA-FC4C-596A-165D-6B3BBD5ACF9C}"/>
              </a:ext>
            </a:extLst>
          </p:cNvPr>
          <p:cNvSpPr/>
          <p:nvPr/>
        </p:nvSpPr>
        <p:spPr>
          <a:xfrm>
            <a:off x="522482" y="3429000"/>
            <a:ext cx="9386570" cy="14859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456D28F-0890-BA08-4738-7132C657B2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5260" y="4180454"/>
            <a:ext cx="3984820" cy="267754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E682902-701A-C0A8-FFC3-317C3607E6D1}"/>
              </a:ext>
            </a:extLst>
          </p:cNvPr>
          <p:cNvSpPr txBox="1"/>
          <p:nvPr/>
        </p:nvSpPr>
        <p:spPr>
          <a:xfrm>
            <a:off x="488950" y="3094771"/>
            <a:ext cx="19495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b="1" dirty="0">
                <a:solidFill>
                  <a:srgbClr val="FF0000"/>
                </a:solidFill>
              </a:rPr>
              <a:t>작업 실행 및 모니터링</a:t>
            </a:r>
            <a:endParaRPr kumimoji="1" lang="ko-Kore-KR" altLang="en-US" sz="1400" b="1" dirty="0">
              <a:solidFill>
                <a:srgbClr val="FF0000"/>
              </a:solidFill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46BB8825-A11A-334E-C6BB-990D39D637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950" y="5488023"/>
            <a:ext cx="5053232" cy="563880"/>
          </a:xfrm>
          <a:prstGeom prst="rect">
            <a:avLst/>
          </a:prstGeom>
        </p:spPr>
      </p:pic>
      <p:sp>
        <p:nvSpPr>
          <p:cNvPr id="19" name="오른쪽 화살표[R] 18">
            <a:extLst>
              <a:ext uri="{FF2B5EF4-FFF2-40B4-BE49-F238E27FC236}">
                <a16:creationId xmlns:a16="http://schemas.microsoft.com/office/drawing/2014/main" id="{7636CF9A-1812-7286-F430-DBDCC1746882}"/>
              </a:ext>
            </a:extLst>
          </p:cNvPr>
          <p:cNvSpPr/>
          <p:nvPr/>
        </p:nvSpPr>
        <p:spPr>
          <a:xfrm>
            <a:off x="6287721" y="5581243"/>
            <a:ext cx="762000" cy="377439"/>
          </a:xfrm>
          <a:prstGeom prst="rightArrow">
            <a:avLst>
              <a:gd name="adj1" fmla="val 25773"/>
              <a:gd name="adj2" fmla="val 53028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358A8B8-87E9-322B-E32A-3F245FC0B3AE}"/>
              </a:ext>
            </a:extLst>
          </p:cNvPr>
          <p:cNvSpPr txBox="1"/>
          <p:nvPr/>
        </p:nvSpPr>
        <p:spPr>
          <a:xfrm>
            <a:off x="5686721" y="6071800"/>
            <a:ext cx="19639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ore-KR" altLang="en-US" sz="1200" b="1" dirty="0"/>
              <a:t>결과</a:t>
            </a:r>
            <a:r>
              <a:rPr kumimoji="1" lang="ko-KR" altLang="en-US" sz="1200" b="1" dirty="0"/>
              <a:t> 막대그래프로 그리기</a:t>
            </a:r>
            <a:endParaRPr kumimoji="1" lang="ko-Kore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23998292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44999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텍스트 개체 틀 2">
                <a:extLst>
                  <a:ext uri="{FF2B5EF4-FFF2-40B4-BE49-F238E27FC236}">
                    <a16:creationId xmlns:a16="http://schemas.microsoft.com/office/drawing/2014/main" id="{D389CEAD-36A8-2DFB-F1E5-A71D98B984EB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411163" y="1119072"/>
                <a:ext cx="11369675" cy="5057775"/>
              </a:xfrm>
            </p:spPr>
            <p:txBody>
              <a:bodyPr/>
              <a:lstStyle/>
              <a:p>
                <a:r>
                  <a:rPr kumimoji="1" lang="en-US" altLang="ko-Kore-KR" dirty="0"/>
                  <a:t>Qubit</a:t>
                </a:r>
                <a:r>
                  <a:rPr kumimoji="1" lang="ko-KR" altLang="en-US" dirty="0"/>
                  <a:t> </a:t>
                </a:r>
                <a:endParaRPr kumimoji="1" lang="en-US" altLang="ko-Kore-KR" dirty="0"/>
              </a:p>
              <a:p>
                <a:pPr>
                  <a:buFontTx/>
                  <a:buChar char="-"/>
                </a:pPr>
                <a:r>
                  <a:rPr kumimoji="1" lang="ko-KR" altLang="en-US" sz="2200" dirty="0"/>
                  <a:t>양자 컴퓨팅에서 양자 정보를 나타내는 기본단위</a:t>
                </a:r>
                <a:endParaRPr kumimoji="1" lang="en-US" altLang="ko-KR" sz="2200" dirty="0"/>
              </a:p>
              <a:p>
                <a:pPr marL="0" indent="0">
                  <a:buNone/>
                </a:pPr>
                <a:endParaRPr kumimoji="1" lang="en-US" altLang="ko-KR" sz="2200" dirty="0"/>
              </a:p>
              <a:p>
                <a:pPr>
                  <a:buFontTx/>
                  <a:buChar char="-"/>
                </a:pPr>
                <a:r>
                  <a:rPr kumimoji="1" lang="en-US" altLang="ko-KR" sz="2200" dirty="0"/>
                  <a:t>0</a:t>
                </a:r>
                <a:r>
                  <a:rPr kumimoji="1" lang="ko-KR" altLang="en-US" sz="2200" dirty="0"/>
                  <a:t>과 </a:t>
                </a:r>
                <a:r>
                  <a:rPr kumimoji="1" lang="en-US" altLang="ko-KR" sz="2200" dirty="0"/>
                  <a:t>1</a:t>
                </a:r>
                <a:r>
                  <a:rPr kumimoji="1" lang="ko-KR" altLang="en-US" sz="2200" dirty="0"/>
                  <a:t>을 동시에 가지는 </a:t>
                </a:r>
                <a:r>
                  <a:rPr kumimoji="1" lang="ko-KR" altLang="en-US" sz="2200" b="1" dirty="0">
                    <a:solidFill>
                      <a:srgbClr val="2E75B6"/>
                    </a:solidFill>
                  </a:rPr>
                  <a:t>중첩 상태</a:t>
                </a:r>
                <a:r>
                  <a:rPr kumimoji="1" lang="en-US" altLang="ko-KR" sz="2200" b="1" dirty="0">
                    <a:solidFill>
                      <a:srgbClr val="2E75B6"/>
                    </a:solidFill>
                  </a:rPr>
                  <a:t>(Superposition)</a:t>
                </a:r>
                <a:r>
                  <a:rPr kumimoji="1" lang="ko-KR" altLang="en-US" sz="2200" dirty="0" err="1"/>
                  <a:t>를</a:t>
                </a:r>
                <a:r>
                  <a:rPr kumimoji="1" lang="ko-KR" altLang="en-US" sz="2200" dirty="0"/>
                  <a:t> 가짐 </a:t>
                </a:r>
                <a:r>
                  <a:rPr kumimoji="1" lang="en-US" altLang="ko-KR" sz="2200" dirty="0">
                    <a:sym typeface="Wingdings" pitchFamily="2" charset="2"/>
                  </a:rPr>
                  <a:t> </a:t>
                </a:r>
                <a:r>
                  <a:rPr kumimoji="1" lang="ko-KR" altLang="en-US" sz="2200" dirty="0">
                    <a:sym typeface="Wingdings" pitchFamily="2" charset="2"/>
                  </a:rPr>
                  <a:t>빠른 연산 가능</a:t>
                </a:r>
                <a:endParaRPr kumimoji="1" lang="en-US" altLang="ko-KR" sz="2200" dirty="0">
                  <a:sym typeface="Wingdings" pitchFamily="2" charset="2"/>
                </a:endParaRPr>
              </a:p>
              <a:p>
                <a:pPr marL="457200" lvl="1" indent="0">
                  <a:buNone/>
                </a:pPr>
                <a:r>
                  <a:rPr kumimoji="1" lang="en-US" altLang="ko-KR" sz="1400" dirty="0">
                    <a:sym typeface="Wingdings" pitchFamily="2" charset="2"/>
                  </a:rPr>
                  <a:t>Ex ) </a:t>
                </a:r>
                <a:r>
                  <a:rPr kumimoji="1" lang="ko-KR" altLang="en-US" sz="1400" dirty="0">
                    <a:sym typeface="Wingdings" pitchFamily="2" charset="2"/>
                  </a:rPr>
                  <a:t>기존 컴퓨터는 </a:t>
                </a:r>
                <a:r>
                  <a:rPr kumimoji="1" lang="en-US" altLang="ko-KR" sz="1400" dirty="0">
                    <a:sym typeface="Wingdings" pitchFamily="2" charset="2"/>
                  </a:rPr>
                  <a:t>3</a:t>
                </a:r>
                <a:r>
                  <a:rPr kumimoji="1" lang="ko-KR" altLang="en-US" sz="1400" dirty="0">
                    <a:sym typeface="Wingdings" pitchFamily="2" charset="2"/>
                  </a:rPr>
                  <a:t>비트로 </a:t>
                </a:r>
                <a:r>
                  <a:rPr kumimoji="1" lang="en-US" altLang="ko-KR" sz="1400" dirty="0">
                    <a:sym typeface="Wingdings" pitchFamily="2" charset="2"/>
                  </a:rPr>
                  <a:t>1</a:t>
                </a:r>
                <a:r>
                  <a:rPr kumimoji="1" lang="ko-KR" altLang="en-US" sz="1400" dirty="0">
                    <a:sym typeface="Wingdings" pitchFamily="2" charset="2"/>
                  </a:rPr>
                  <a:t> 개의 값만 나타냄 </a:t>
                </a:r>
                <a:r>
                  <a:rPr kumimoji="1" lang="en-US" altLang="ko-KR" sz="1400" dirty="0">
                    <a:sym typeface="Wingdings" pitchFamily="2" charset="2"/>
                  </a:rPr>
                  <a:t>: </a:t>
                </a:r>
                <a:r>
                  <a:rPr kumimoji="1" lang="en-US" altLang="ko-KR" sz="1400" b="1" dirty="0">
                    <a:sym typeface="Wingdings" pitchFamily="2" charset="2"/>
                  </a:rPr>
                  <a:t>000</a:t>
                </a:r>
                <a:r>
                  <a:rPr kumimoji="1" lang="ko-KR" altLang="en-US" sz="1400" b="1" dirty="0">
                    <a:sym typeface="Wingdings" pitchFamily="2" charset="2"/>
                  </a:rPr>
                  <a:t> </a:t>
                </a:r>
                <a:r>
                  <a:rPr kumimoji="1" lang="en-US" altLang="ko-KR" sz="1400" b="1" dirty="0">
                    <a:solidFill>
                      <a:srgbClr val="FF0000"/>
                    </a:solidFill>
                    <a:sym typeface="Wingdings" pitchFamily="2" charset="2"/>
                  </a:rPr>
                  <a:t>or</a:t>
                </a:r>
                <a:r>
                  <a:rPr kumimoji="1" lang="en-US" altLang="ko-KR" sz="1400" b="1" dirty="0">
                    <a:sym typeface="Wingdings" pitchFamily="2" charset="2"/>
                  </a:rPr>
                  <a:t> 001 </a:t>
                </a:r>
                <a:r>
                  <a:rPr kumimoji="1" lang="en-US" altLang="ko-KR" sz="1400" b="1" dirty="0">
                    <a:solidFill>
                      <a:srgbClr val="FF0000"/>
                    </a:solidFill>
                    <a:sym typeface="Wingdings" pitchFamily="2" charset="2"/>
                  </a:rPr>
                  <a:t>or</a:t>
                </a:r>
                <a:r>
                  <a:rPr kumimoji="1" lang="en-US" altLang="ko-KR" sz="1400" b="1" dirty="0">
                    <a:sym typeface="Wingdings" pitchFamily="2" charset="2"/>
                  </a:rPr>
                  <a:t> 010 </a:t>
                </a:r>
                <a:r>
                  <a:rPr kumimoji="1" lang="en-US" altLang="ko-KR" sz="1400" b="1" dirty="0">
                    <a:solidFill>
                      <a:srgbClr val="FF0000"/>
                    </a:solidFill>
                    <a:sym typeface="Wingdings" pitchFamily="2" charset="2"/>
                  </a:rPr>
                  <a:t>or</a:t>
                </a:r>
                <a:r>
                  <a:rPr kumimoji="1" lang="en-US" altLang="ko-KR" sz="1400" b="1" dirty="0">
                    <a:sym typeface="Wingdings" pitchFamily="2" charset="2"/>
                  </a:rPr>
                  <a:t> 100 </a:t>
                </a:r>
                <a:r>
                  <a:rPr kumimoji="1" lang="en-US" altLang="ko-KR" sz="1400" b="1" dirty="0">
                    <a:solidFill>
                      <a:srgbClr val="FF0000"/>
                    </a:solidFill>
                    <a:sym typeface="Wingdings" pitchFamily="2" charset="2"/>
                  </a:rPr>
                  <a:t>or</a:t>
                </a:r>
                <a:r>
                  <a:rPr kumimoji="1" lang="en-US" altLang="ko-KR" sz="1400" b="1" dirty="0">
                    <a:sym typeface="Wingdings" pitchFamily="2" charset="2"/>
                  </a:rPr>
                  <a:t> 011 </a:t>
                </a:r>
                <a:r>
                  <a:rPr kumimoji="1" lang="en-US" altLang="ko-KR" sz="1400" b="1" dirty="0">
                    <a:solidFill>
                      <a:srgbClr val="FF0000"/>
                    </a:solidFill>
                    <a:sym typeface="Wingdings" pitchFamily="2" charset="2"/>
                  </a:rPr>
                  <a:t>or</a:t>
                </a:r>
                <a:r>
                  <a:rPr kumimoji="1" lang="en-US" altLang="ko-KR" sz="1400" b="1" dirty="0">
                    <a:sym typeface="Wingdings" pitchFamily="2" charset="2"/>
                  </a:rPr>
                  <a:t> 101 </a:t>
                </a:r>
                <a:r>
                  <a:rPr kumimoji="1" lang="en-US" altLang="ko-KR" sz="1400" b="1" dirty="0">
                    <a:solidFill>
                      <a:srgbClr val="FF0000"/>
                    </a:solidFill>
                    <a:sym typeface="Wingdings" pitchFamily="2" charset="2"/>
                  </a:rPr>
                  <a:t>or</a:t>
                </a:r>
                <a:r>
                  <a:rPr kumimoji="1" lang="en-US" altLang="ko-KR" sz="1400" b="1" dirty="0">
                    <a:sym typeface="Wingdings" pitchFamily="2" charset="2"/>
                  </a:rPr>
                  <a:t> 110 </a:t>
                </a:r>
                <a:r>
                  <a:rPr kumimoji="1" lang="en-US" altLang="ko-KR" sz="1400" b="1" dirty="0">
                    <a:solidFill>
                      <a:srgbClr val="FF0000"/>
                    </a:solidFill>
                    <a:sym typeface="Wingdings" pitchFamily="2" charset="2"/>
                  </a:rPr>
                  <a:t>or</a:t>
                </a:r>
                <a:r>
                  <a:rPr kumimoji="1" lang="en-US" altLang="ko-KR" sz="1400" b="1" dirty="0">
                    <a:sym typeface="Wingdings" pitchFamily="2" charset="2"/>
                  </a:rPr>
                  <a:t> 111</a:t>
                </a:r>
                <a:r>
                  <a:rPr kumimoji="1" lang="en-US" altLang="ko-KR" sz="1400" dirty="0">
                    <a:sym typeface="Wingdings" pitchFamily="2" charset="2"/>
                  </a:rPr>
                  <a:t>		       </a:t>
                </a:r>
                <a:r>
                  <a:rPr kumimoji="1" lang="en-US" altLang="ko-KR" sz="1400" b="1" dirty="0">
                    <a:solidFill>
                      <a:srgbClr val="FF0000"/>
                    </a:solidFill>
                    <a:sym typeface="Wingdings" pitchFamily="2" charset="2"/>
                  </a:rPr>
                  <a:t>(OR)</a:t>
                </a:r>
              </a:p>
              <a:p>
                <a:pPr marL="457200" lvl="1" indent="0">
                  <a:buNone/>
                </a:pPr>
                <a:r>
                  <a:rPr kumimoji="1" lang="ko-KR" altLang="en-US" sz="1400" dirty="0"/>
                  <a:t>       양자 컴퓨터는 </a:t>
                </a:r>
                <a:r>
                  <a:rPr kumimoji="1" lang="en-US" altLang="ko-KR" sz="1400" dirty="0"/>
                  <a:t>3</a:t>
                </a:r>
                <a:r>
                  <a:rPr kumimoji="1" lang="ko-KR" altLang="en-US" sz="1400" dirty="0"/>
                  <a:t>큐비트로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ko-KR" sz="1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R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kumimoji="1" lang="en-US" altLang="ko-KR" sz="1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kumimoji="1" lang="en-US" altLang="ko-KR" sz="1400" b="0" i="1" smtClean="0">
                        <a:latin typeface="Cambria Math" panose="02040503050406030204" pitchFamily="18" charset="0"/>
                      </a:rPr>
                      <m:t>=8</m:t>
                    </m:r>
                  </m:oMath>
                </a14:m>
                <a:r>
                  <a:rPr kumimoji="1" lang="ko-KR" altLang="en-US" sz="1400" dirty="0"/>
                  <a:t> 개의 값을 나타냄 </a:t>
                </a:r>
                <a:r>
                  <a:rPr kumimoji="1" lang="en-US" altLang="ko-KR" sz="1400" dirty="0"/>
                  <a:t>:</a:t>
                </a:r>
                <a:r>
                  <a:rPr kumimoji="1" lang="ko-KR" altLang="en-US" sz="1400" dirty="0"/>
                  <a:t> </a:t>
                </a:r>
                <a:r>
                  <a:rPr kumimoji="1" lang="en-US" altLang="ko-KR" sz="1400" b="1" dirty="0">
                    <a:sym typeface="Wingdings" pitchFamily="2" charset="2"/>
                  </a:rPr>
                  <a:t>000</a:t>
                </a:r>
                <a:r>
                  <a:rPr kumimoji="1" lang="ko-KR" altLang="en-US" sz="1400" b="1" dirty="0">
                    <a:sym typeface="Wingdings" pitchFamily="2" charset="2"/>
                  </a:rPr>
                  <a:t> </a:t>
                </a:r>
                <a:r>
                  <a:rPr kumimoji="1" lang="en-US" altLang="ko-KR" sz="1400" b="1" dirty="0">
                    <a:solidFill>
                      <a:srgbClr val="FF0000"/>
                    </a:solidFill>
                    <a:sym typeface="Wingdings" pitchFamily="2" charset="2"/>
                  </a:rPr>
                  <a:t>and</a:t>
                </a:r>
                <a:r>
                  <a:rPr kumimoji="1" lang="en-US" altLang="ko-KR" sz="1400" b="1" dirty="0">
                    <a:sym typeface="Wingdings" pitchFamily="2" charset="2"/>
                  </a:rPr>
                  <a:t> 001 </a:t>
                </a:r>
                <a:r>
                  <a:rPr kumimoji="1" lang="en-US" altLang="ko-KR" sz="1400" b="1" dirty="0">
                    <a:solidFill>
                      <a:srgbClr val="FF0000"/>
                    </a:solidFill>
                    <a:sym typeface="Wingdings" pitchFamily="2" charset="2"/>
                  </a:rPr>
                  <a:t>and</a:t>
                </a:r>
                <a:r>
                  <a:rPr kumimoji="1" lang="en-US" altLang="ko-KR" sz="1400" b="1" dirty="0">
                    <a:sym typeface="Wingdings" pitchFamily="2" charset="2"/>
                  </a:rPr>
                  <a:t> 010 </a:t>
                </a:r>
                <a:r>
                  <a:rPr kumimoji="1" lang="en-US" altLang="ko-KR" sz="1400" b="1" dirty="0">
                    <a:solidFill>
                      <a:srgbClr val="FF0000"/>
                    </a:solidFill>
                    <a:sym typeface="Wingdings" pitchFamily="2" charset="2"/>
                  </a:rPr>
                  <a:t>and</a:t>
                </a:r>
                <a:r>
                  <a:rPr kumimoji="1" lang="en-US" altLang="ko-KR" sz="1400" b="1" dirty="0">
                    <a:sym typeface="Wingdings" pitchFamily="2" charset="2"/>
                  </a:rPr>
                  <a:t> 100 </a:t>
                </a:r>
                <a:r>
                  <a:rPr kumimoji="1" lang="en-US" altLang="ko-KR" sz="1400" b="1" dirty="0">
                    <a:solidFill>
                      <a:srgbClr val="FF0000"/>
                    </a:solidFill>
                    <a:sym typeface="Wingdings" pitchFamily="2" charset="2"/>
                  </a:rPr>
                  <a:t>and</a:t>
                </a:r>
                <a:r>
                  <a:rPr kumimoji="1" lang="en-US" altLang="ko-KR" sz="1400" b="1" dirty="0">
                    <a:sym typeface="Wingdings" pitchFamily="2" charset="2"/>
                  </a:rPr>
                  <a:t> 011 </a:t>
                </a:r>
                <a:r>
                  <a:rPr kumimoji="1" lang="en-US" altLang="ko-KR" sz="1400" b="1" dirty="0">
                    <a:solidFill>
                      <a:srgbClr val="FF0000"/>
                    </a:solidFill>
                    <a:sym typeface="Wingdings" pitchFamily="2" charset="2"/>
                  </a:rPr>
                  <a:t>and</a:t>
                </a:r>
                <a:r>
                  <a:rPr kumimoji="1" lang="en-US" altLang="ko-KR" sz="1400" b="1" dirty="0">
                    <a:sym typeface="Wingdings" pitchFamily="2" charset="2"/>
                  </a:rPr>
                  <a:t> 101 </a:t>
                </a:r>
                <a:r>
                  <a:rPr kumimoji="1" lang="en-US" altLang="ko-KR" sz="1400" b="1" dirty="0">
                    <a:solidFill>
                      <a:srgbClr val="FF0000"/>
                    </a:solidFill>
                    <a:sym typeface="Wingdings" pitchFamily="2" charset="2"/>
                  </a:rPr>
                  <a:t>and</a:t>
                </a:r>
                <a:r>
                  <a:rPr kumimoji="1" lang="en-US" altLang="ko-KR" sz="1400" b="1" dirty="0">
                    <a:sym typeface="Wingdings" pitchFamily="2" charset="2"/>
                  </a:rPr>
                  <a:t> 110 </a:t>
                </a:r>
                <a:r>
                  <a:rPr kumimoji="1" lang="en-US" altLang="ko-KR" sz="1400" b="1" dirty="0">
                    <a:solidFill>
                      <a:srgbClr val="FF0000"/>
                    </a:solidFill>
                    <a:sym typeface="Wingdings" pitchFamily="2" charset="2"/>
                  </a:rPr>
                  <a:t>AND</a:t>
                </a:r>
                <a:r>
                  <a:rPr kumimoji="1" lang="en-US" altLang="ko-KR" sz="1400" b="1" dirty="0">
                    <a:sym typeface="Wingdings" pitchFamily="2" charset="2"/>
                  </a:rPr>
                  <a:t> 111    </a:t>
                </a:r>
                <a:r>
                  <a:rPr kumimoji="1" lang="en-US" altLang="ko-KR" sz="1400" b="1" dirty="0">
                    <a:solidFill>
                      <a:srgbClr val="FF0000"/>
                    </a:solidFill>
                    <a:sym typeface="Wingdings" pitchFamily="2" charset="2"/>
                  </a:rPr>
                  <a:t>(AND)</a:t>
                </a:r>
                <a:endParaRPr kumimoji="1" lang="en-US" altLang="ko-KR" sz="1400" dirty="0"/>
              </a:p>
              <a:p>
                <a:pPr>
                  <a:buFontTx/>
                  <a:buChar char="-"/>
                </a:pPr>
                <a:r>
                  <a:rPr kumimoji="1" lang="ko-KR" altLang="en-US" sz="2200" dirty="0"/>
                  <a:t>여러 큐비트는 </a:t>
                </a:r>
                <a:r>
                  <a:rPr kumimoji="1" lang="ko-KR" altLang="en-US" sz="2200" b="1" dirty="0">
                    <a:solidFill>
                      <a:srgbClr val="2E75B6"/>
                    </a:solidFill>
                  </a:rPr>
                  <a:t>양자 얽힘</a:t>
                </a:r>
                <a:r>
                  <a:rPr kumimoji="1" lang="en-US" altLang="ko-KR" sz="2200" b="1" dirty="0">
                    <a:solidFill>
                      <a:srgbClr val="2E75B6"/>
                    </a:solidFill>
                  </a:rPr>
                  <a:t>(Entanglement)</a:t>
                </a:r>
                <a:r>
                  <a:rPr kumimoji="1" lang="en-US" altLang="ko-KR" sz="2200" dirty="0">
                    <a:solidFill>
                      <a:srgbClr val="2E75B6"/>
                    </a:solidFill>
                  </a:rPr>
                  <a:t> </a:t>
                </a:r>
                <a:r>
                  <a:rPr kumimoji="1" lang="ko-KR" altLang="en-US" sz="2200" dirty="0"/>
                  <a:t>되어 있으며 얽힌 큐비트의 상태는 서로의 상태에 영향을 줌</a:t>
                </a:r>
                <a:endParaRPr kumimoji="1" lang="en-US" altLang="ko-KR" sz="2200" dirty="0"/>
              </a:p>
              <a:p>
                <a:pPr>
                  <a:buFontTx/>
                  <a:buChar char="-"/>
                </a:pPr>
                <a:r>
                  <a:rPr kumimoji="1" lang="ko-KR" altLang="en-US" sz="2200" b="1" dirty="0">
                    <a:solidFill>
                      <a:srgbClr val="2E75B6"/>
                    </a:solidFill>
                  </a:rPr>
                  <a:t>측정</a:t>
                </a:r>
                <a:r>
                  <a:rPr kumimoji="1" lang="en-US" altLang="ko-KR" sz="2200" b="1" dirty="0">
                    <a:solidFill>
                      <a:srgbClr val="2E75B6"/>
                    </a:solidFill>
                  </a:rPr>
                  <a:t>(Measurement)</a:t>
                </a:r>
                <a:r>
                  <a:rPr kumimoji="1" lang="ko-KR" altLang="en-US" sz="2200" dirty="0"/>
                  <a:t>을 통해 양자 상태를 결정함 </a:t>
                </a:r>
                <a:r>
                  <a:rPr kumimoji="1" lang="en-US" altLang="ko-KR" sz="2200" dirty="0"/>
                  <a:t>(0 or 1)</a:t>
                </a:r>
                <a:r>
                  <a:rPr kumimoji="1" lang="ko-KR" altLang="en-US" sz="2200" dirty="0"/>
                  <a:t> </a:t>
                </a:r>
                <a:r>
                  <a:rPr kumimoji="1" lang="en-US" altLang="ko-KR" sz="2200" dirty="0"/>
                  <a:t>:</a:t>
                </a:r>
                <a:r>
                  <a:rPr kumimoji="1" lang="ko-KR" altLang="en-US" sz="2200" dirty="0"/>
                  <a:t> </a:t>
                </a:r>
                <a:r>
                  <a:rPr kumimoji="1" lang="en-US" altLang="ko-KR" sz="2200" dirty="0"/>
                  <a:t>Measurement</a:t>
                </a:r>
                <a:r>
                  <a:rPr kumimoji="1" lang="ko-KR" altLang="en-US" sz="2200" dirty="0"/>
                  <a:t> 한 큐비트는 수명이 끝나므로 재사용 불가</a:t>
                </a:r>
                <a:r>
                  <a:rPr kumimoji="1" lang="en-US" altLang="ko-KR" sz="2200" dirty="0"/>
                  <a:t>	</a:t>
                </a:r>
                <a:r>
                  <a:rPr kumimoji="1" lang="en-US" altLang="ko-KR" sz="2200" u="sng" dirty="0">
                    <a:sym typeface="Wingdings" pitchFamily="2" charset="2"/>
                  </a:rPr>
                  <a:t>Quantum data  Classical data</a:t>
                </a:r>
                <a:endParaRPr kumimoji="1" lang="en-US" altLang="ko-KR" sz="2200" u="sng" dirty="0"/>
              </a:p>
              <a:p>
                <a:pPr marL="0" indent="0">
                  <a:buNone/>
                </a:pPr>
                <a:endParaRPr kumimoji="1" lang="en-US" altLang="ko-KR" dirty="0"/>
              </a:p>
            </p:txBody>
          </p:sp>
        </mc:Choice>
        <mc:Fallback xmlns="">
          <p:sp>
            <p:nvSpPr>
              <p:cNvPr id="3" name="텍스트 개체 틀 2">
                <a:extLst>
                  <a:ext uri="{FF2B5EF4-FFF2-40B4-BE49-F238E27FC236}">
                    <a16:creationId xmlns:a16="http://schemas.microsoft.com/office/drawing/2014/main" id="{D389CEAD-36A8-2DFB-F1E5-A71D98B984E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411163" y="1119072"/>
                <a:ext cx="11369675" cy="5057775"/>
              </a:xfrm>
              <a:blipFill>
                <a:blip r:embed="rId2"/>
                <a:stretch>
                  <a:fillRect l="-893" t="-2005" r="-335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19358458-F039-41B5-2574-F696219C8ACD}"/>
                  </a:ext>
                </a:extLst>
              </p:cNvPr>
              <p:cNvSpPr/>
              <p:nvPr/>
            </p:nvSpPr>
            <p:spPr>
              <a:xfrm>
                <a:off x="1336884" y="2017651"/>
                <a:ext cx="4374453" cy="39233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b="1" dirty="0">
                    <a:solidFill>
                      <a:schemeClr val="tx1"/>
                    </a:solidFill>
                  </a:rPr>
                  <a:t>기존 컴퓨터의 </a:t>
                </a:r>
                <a:r>
                  <a:rPr lang="en-US" altLang="ko-KR" b="1" dirty="0">
                    <a:solidFill>
                      <a:schemeClr val="tx1"/>
                    </a:solidFill>
                  </a:rPr>
                  <a:t>Bit</a:t>
                </a:r>
                <a:r>
                  <a:rPr lang="ko-KR" altLang="en-US" b="1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ko-KR" altLang="en-US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altLang="ko-KR" b="1" dirty="0">
                    <a:solidFill>
                      <a:schemeClr val="tx1"/>
                    </a:solidFill>
                  </a:rPr>
                  <a:t> </a:t>
                </a:r>
                <a:r>
                  <a:rPr lang="ko-KR" altLang="en-US" b="1" dirty="0">
                    <a:solidFill>
                      <a:schemeClr val="tx1"/>
                    </a:solidFill>
                  </a:rPr>
                  <a:t>양자컴퓨터의 </a:t>
                </a:r>
                <a:r>
                  <a:rPr lang="en-US" altLang="ko-KR" b="1" dirty="0">
                    <a:solidFill>
                      <a:schemeClr val="tx1"/>
                    </a:solidFill>
                  </a:rPr>
                  <a:t>Qubit</a:t>
                </a:r>
              </a:p>
            </p:txBody>
          </p:sp>
        </mc:Choice>
        <mc:Fallback xmlns=""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19358458-F039-41B5-2574-F696219C8A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6884" y="2017651"/>
                <a:ext cx="4374453" cy="392335"/>
              </a:xfrm>
              <a:prstGeom prst="rect">
                <a:avLst/>
              </a:prstGeom>
              <a:blipFill>
                <a:blip r:embed="rId3"/>
                <a:stretch>
                  <a:fillRect l="-580" t="-3125" r="-580" b="-2187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제목 1">
            <a:extLst>
              <a:ext uri="{FF2B5EF4-FFF2-40B4-BE49-F238E27FC236}">
                <a16:creationId xmlns:a16="http://schemas.microsoft.com/office/drawing/2014/main" id="{1103D93A-D281-F89E-3993-9E3120D482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KR" altLang="en-US" dirty="0"/>
              <a:t>양자프로그래밍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54D332E5-8351-DC91-4C8B-50C3D85DFD91}"/>
              </a:ext>
            </a:extLst>
          </p:cNvPr>
          <p:cNvGrpSpPr/>
          <p:nvPr/>
        </p:nvGrpSpPr>
        <p:grpSpPr>
          <a:xfrm>
            <a:off x="6660966" y="4990153"/>
            <a:ext cx="3596596" cy="1660100"/>
            <a:chOff x="7303399" y="5044698"/>
            <a:chExt cx="3596596" cy="1660100"/>
          </a:xfrm>
        </p:grpSpPr>
        <p:pic>
          <p:nvPicPr>
            <p:cNvPr id="14" name="Picture 2">
              <a:extLst>
                <a:ext uri="{FF2B5EF4-FFF2-40B4-BE49-F238E27FC236}">
                  <a16:creationId xmlns:a16="http://schemas.microsoft.com/office/drawing/2014/main" id="{13AAD5ED-64FA-68E3-A3B8-57D3A5F807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03399" y="5044698"/>
              <a:ext cx="1181859" cy="16601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3">
              <a:extLst>
                <a:ext uri="{FF2B5EF4-FFF2-40B4-BE49-F238E27FC236}">
                  <a16:creationId xmlns:a16="http://schemas.microsoft.com/office/drawing/2014/main" id="{5678ED73-3E59-1D95-9700-46392C0E94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26436" y="5044698"/>
              <a:ext cx="1773559" cy="1635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54" name="Picture 6" descr="Understanding the basics of measurements in Quantum Computation | by Nimish  Mishra | Towards Data Science">
            <a:extLst>
              <a:ext uri="{FF2B5EF4-FFF2-40B4-BE49-F238E27FC236}">
                <a16:creationId xmlns:a16="http://schemas.microsoft.com/office/drawing/2014/main" id="{D4C246C6-7277-495A-F656-AF5D5D6814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4438" y="5209835"/>
            <a:ext cx="3179347" cy="1410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0CDFD38-869E-0D7E-4F5F-9A5E5DB36F47}"/>
                  </a:ext>
                </a:extLst>
              </p:cNvPr>
              <p:cNvSpPr txBox="1"/>
              <p:nvPr/>
            </p:nvSpPr>
            <p:spPr>
              <a:xfrm>
                <a:off x="1800272" y="1197723"/>
                <a:ext cx="2485009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ko-Kore-KR" sz="2000" b="0" i="1" smtClean="0">
                          <a:latin typeface="Cambria Math" panose="02040503050406030204" pitchFamily="18" charset="0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kumimoji="1" lang="ko-Kore-KR" alt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ko-Kore-KR" altLang="en-US" sz="2000" i="1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</m:d>
                      <m:r>
                        <a:rPr kumimoji="1" lang="en-US" altLang="ko-Kore-KR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ore-KR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d>
                        <m:dPr>
                          <m:begChr m:val=""/>
                          <m:endChr m:val="⟩"/>
                          <m:ctrlPr>
                            <a:rPr kumimoji="1" lang="en-US" altLang="ko-Kore-KR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ore-K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|0</m:t>
                          </m:r>
                        </m:e>
                      </m:d>
                      <m:r>
                        <a:rPr kumimoji="1" lang="en-US" altLang="ko-Kore-KR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"/>
                          <m:endChr m:val="⟩"/>
                          <m:ctrlPr>
                            <a:rPr kumimoji="1" lang="en-US" altLang="ko-Kore-KR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ore-K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  <m:r>
                            <a:rPr kumimoji="1" lang="en-US" altLang="ko-Kore-K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|1</m:t>
                          </m:r>
                        </m:e>
                      </m:d>
                    </m:oMath>
                  </m:oMathPara>
                </a14:m>
                <a:endParaRPr kumimoji="1" lang="ko-Kore-KR" altLang="en-US" sz="20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0CDFD38-869E-0D7E-4F5F-9A5E5DB36F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0272" y="1197723"/>
                <a:ext cx="2485009" cy="307777"/>
              </a:xfrm>
              <a:prstGeom prst="rect">
                <a:avLst/>
              </a:prstGeom>
              <a:blipFill>
                <a:blip r:embed="rId7"/>
                <a:stretch>
                  <a:fillRect t="-164000" r="-4061" b="-244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070250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BB3CB6-2A04-8BBB-6C91-5F2A8761A9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KR" altLang="en-US" dirty="0"/>
              <a:t>양자프로그래밍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텍스트 개체 틀 2">
                <a:extLst>
                  <a:ext uri="{FF2B5EF4-FFF2-40B4-BE49-F238E27FC236}">
                    <a16:creationId xmlns:a16="http://schemas.microsoft.com/office/drawing/2014/main" id="{E04BEC0B-5B0D-2896-5888-9B224E0AD924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ko-KR" altLang="en-US" sz="2600" b="1" dirty="0">
                    <a:solidFill>
                      <a:srgbClr val="2E75B6"/>
                    </a:solidFill>
                  </a:rPr>
                  <a:t>중첩</a:t>
                </a:r>
                <a:r>
                  <a:rPr lang="en-US" altLang="ko-KR" sz="2600" b="1" dirty="0">
                    <a:solidFill>
                      <a:srgbClr val="2E75B6"/>
                    </a:solidFill>
                  </a:rPr>
                  <a:t>(superposition)</a:t>
                </a:r>
              </a:p>
              <a:p>
                <a:pPr marL="0" indent="0" algn="just">
                  <a:buNone/>
                </a:pPr>
                <a:r>
                  <a:rPr lang="en-US" altLang="ko-KR" sz="2000" dirty="0"/>
                  <a:t>- </a:t>
                </a:r>
                <a:r>
                  <a:rPr lang="ko-KR" altLang="en-US" sz="2000" dirty="0"/>
                  <a:t>큐비트가 여러 상태를 확률적으로 가지고 있는 상태</a:t>
                </a:r>
                <a:endParaRPr lang="en-US" altLang="ko-KR" sz="2000" dirty="0"/>
              </a:p>
              <a:p>
                <a:pPr marL="0" indent="0" algn="just">
                  <a:buNone/>
                </a:pPr>
                <a:r>
                  <a:rPr lang="en-US" altLang="ko-KR" sz="2000" dirty="0"/>
                  <a:t>- </a:t>
                </a:r>
                <a:r>
                  <a:rPr lang="ko-KR" altLang="en-US" sz="2000" dirty="0"/>
                  <a:t>중첩 성질로 인해</a:t>
                </a:r>
                <a:r>
                  <a:rPr lang="en-US" altLang="ko-KR" sz="2000" dirty="0"/>
                  <a:t> </a:t>
                </a:r>
                <a:r>
                  <a:rPr lang="ko-KR" altLang="en-US" sz="2000" dirty="0"/>
                  <a:t>큐비트는 모든 값이 확률로서 존재하므로</a:t>
                </a:r>
                <a:r>
                  <a:rPr lang="en-US" altLang="ko-KR" sz="2000" dirty="0"/>
                  <a:t> n</a:t>
                </a:r>
                <a:r>
                  <a:rPr lang="ko-KR" altLang="en-US" sz="2000" dirty="0"/>
                  <a:t>개의 큐</a:t>
                </a:r>
                <a14:m>
                  <m:oMath xmlns:m="http://schemas.openxmlformats.org/officeDocument/2006/math">
                    <m:r>
                      <a:rPr lang="ko-KR" altLang="en-US" sz="2000" b="0" i="0" smtClean="0">
                        <a:latin typeface="Cambria Math" panose="02040503050406030204" pitchFamily="18" charset="0"/>
                      </a:rPr>
                      <m:t>비트로</m:t>
                    </m:r>
                    <m:r>
                      <a:rPr lang="ko-KR" altLang="en-US" sz="2000" b="0" i="0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ko-KR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ko-KR" altLang="en-US" sz="20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sz="2000" i="1">
                        <a:latin typeface="Cambria Math" panose="02040503050406030204" pitchFamily="18" charset="0"/>
                      </a:rPr>
                      <m:t>개의</m:t>
                    </m:r>
                    <m:r>
                      <a:rPr lang="ko-KR" altLang="en-US" sz="20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sz="2000" i="1">
                        <a:latin typeface="Cambria Math" panose="02040503050406030204" pitchFamily="18" charset="0"/>
                      </a:rPr>
                      <m:t>상태를</m:t>
                    </m:r>
                    <m:r>
                      <a:rPr lang="ko-KR" altLang="en-US" sz="20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sz="2000" i="1">
                        <a:latin typeface="Cambria Math" panose="02040503050406030204" pitchFamily="18" charset="0"/>
                      </a:rPr>
                      <m:t>나타낼</m:t>
                    </m:r>
                    <m:r>
                      <a:rPr lang="ko-KR" altLang="en-US" sz="20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sz="2000" i="1">
                        <a:latin typeface="Cambria Math" panose="02040503050406030204" pitchFamily="18" charset="0"/>
                      </a:rPr>
                      <m:t>수</m:t>
                    </m:r>
                    <m:r>
                      <a:rPr lang="ko-KR" altLang="en-US" sz="20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sz="2000" i="1">
                        <a:latin typeface="Cambria Math" panose="02040503050406030204" pitchFamily="18" charset="0"/>
                      </a:rPr>
                      <m:t>있음</m:t>
                    </m:r>
                  </m:oMath>
                </a14:m>
                <a:endParaRPr kumimoji="1" lang="en-US" altLang="ko-Kore-KR" dirty="0">
                  <a:solidFill>
                    <a:srgbClr val="2E75B6"/>
                  </a:solidFill>
                </a:endParaRPr>
              </a:p>
              <a:p>
                <a:pPr marL="0" indent="0" algn="just">
                  <a:buNone/>
                </a:pPr>
                <a:r>
                  <a:rPr lang="en-US" altLang="ko-KR" sz="2000" dirty="0"/>
                  <a:t>- </a:t>
                </a:r>
                <a:r>
                  <a:rPr lang="ko-KR" altLang="en-US" sz="2000" dirty="0"/>
                  <a:t>중첩상태의 큐비트는 측정 시 하나의 상태로 결정됨</a:t>
                </a:r>
                <a:endParaRPr kumimoji="1" lang="en-US" altLang="ko-Kore-KR" dirty="0">
                  <a:solidFill>
                    <a:srgbClr val="2E75B6"/>
                  </a:solidFill>
                </a:endParaRPr>
              </a:p>
              <a:p>
                <a:r>
                  <a:rPr kumimoji="1" lang="ko-KR" altLang="en-US" sz="2600" b="1" dirty="0">
                    <a:solidFill>
                      <a:srgbClr val="2E75B6"/>
                    </a:solidFill>
                  </a:rPr>
                  <a:t>양자</a:t>
                </a:r>
                <a:r>
                  <a:rPr kumimoji="1" lang="en-US" altLang="ko-KR" sz="2600" b="1" dirty="0">
                    <a:solidFill>
                      <a:srgbClr val="2E75B6"/>
                    </a:solidFill>
                  </a:rPr>
                  <a:t> </a:t>
                </a:r>
                <a:r>
                  <a:rPr kumimoji="1" lang="ko-KR" altLang="en-US" sz="2600" b="1" dirty="0">
                    <a:solidFill>
                      <a:srgbClr val="2E75B6"/>
                    </a:solidFill>
                  </a:rPr>
                  <a:t>얽힘</a:t>
                </a:r>
                <a:r>
                  <a:rPr kumimoji="1" lang="en-US" altLang="ko-KR" sz="2600" b="1" dirty="0">
                    <a:solidFill>
                      <a:srgbClr val="2E75B6"/>
                    </a:solidFill>
                  </a:rPr>
                  <a:t>(Entanglement)</a:t>
                </a:r>
              </a:p>
              <a:p>
                <a:pPr algn="just">
                  <a:buFontTx/>
                  <a:buChar char="-"/>
                </a:pPr>
                <a:r>
                  <a:rPr lang="ko-KR" altLang="en-US" sz="2000" dirty="0"/>
                  <a:t>과거에 상호작용했던 입자들이 특별한 관계를 유지하는 것</a:t>
                </a:r>
                <a:endParaRPr lang="en-US" altLang="ko-KR" sz="2000" dirty="0"/>
              </a:p>
              <a:p>
                <a:pPr algn="just">
                  <a:buFontTx/>
                  <a:buChar char="-"/>
                </a:pPr>
                <a:r>
                  <a:rPr lang="ko-KR" altLang="en-US" sz="2000" dirty="0"/>
                  <a:t>한 입자의 특성을 측정했을</a:t>
                </a:r>
                <a:r>
                  <a:rPr lang="en-US" altLang="ko-KR" sz="2000" dirty="0"/>
                  <a:t> </a:t>
                </a:r>
                <a:r>
                  <a:rPr lang="ko-KR" altLang="en-US" sz="2000" dirty="0"/>
                  <a:t>때 멀리 떨어진 다른 한 입자의 특성도 즉시 바뀜</a:t>
                </a:r>
                <a:endParaRPr lang="en-US" altLang="ko-KR" sz="2000" dirty="0"/>
              </a:p>
              <a:p>
                <a:pPr algn="just">
                  <a:buFontTx/>
                  <a:buChar char="-"/>
                </a:pPr>
                <a:r>
                  <a:rPr lang="ko-KR" altLang="en-US" sz="2000" dirty="0"/>
                  <a:t>얽힌 큐비트는 서로의 결과에 영향을 줌</a:t>
                </a:r>
                <a:endParaRPr lang="en-US" altLang="ko-KR" sz="2000" dirty="0"/>
              </a:p>
              <a:p>
                <a:pPr marL="457200" lvl="1" indent="0" algn="just">
                  <a:buNone/>
                </a:pPr>
                <a:r>
                  <a:rPr lang="en-US" altLang="ko-KR" sz="1800" dirty="0"/>
                  <a:t>Ex) CNOT(a, b) : CNOT gate</a:t>
                </a:r>
                <a:r>
                  <a:rPr lang="ko-KR" altLang="en-US" sz="1800" dirty="0"/>
                  <a:t>에 </a:t>
                </a:r>
                <a:r>
                  <a:rPr lang="ko-KR" altLang="en-US" sz="1800" dirty="0" err="1"/>
                  <a:t>큐비트</a:t>
                </a:r>
                <a:r>
                  <a:rPr lang="ko-KR" altLang="en-US" sz="1800" dirty="0"/>
                  <a:t> </a:t>
                </a:r>
                <a:r>
                  <a:rPr lang="en-US" altLang="ko-KR" sz="1800" dirty="0"/>
                  <a:t>a,</a:t>
                </a:r>
                <a:r>
                  <a:rPr lang="ko-KR" altLang="en-US" sz="1800" dirty="0"/>
                  <a:t> </a:t>
                </a:r>
                <a:r>
                  <a:rPr lang="en-US" altLang="ko-KR" sz="1800" dirty="0"/>
                  <a:t>b</a:t>
                </a:r>
                <a:r>
                  <a:rPr lang="ko-KR" altLang="en-US" sz="1800" dirty="0"/>
                  <a:t> 가</a:t>
                </a:r>
                <a:r>
                  <a:rPr lang="en-US" altLang="ko-KR" sz="1800" dirty="0"/>
                  <a:t> </a:t>
                </a:r>
                <a:r>
                  <a:rPr lang="ko-KR" altLang="en-US" sz="1800" dirty="0"/>
                  <a:t>입력일 때</a:t>
                </a:r>
                <a:r>
                  <a:rPr lang="en-US" altLang="ko-KR" sz="1800" dirty="0"/>
                  <a:t>,</a:t>
                </a:r>
                <a:r>
                  <a:rPr lang="ko-KR" altLang="en-US" sz="1800" dirty="0"/>
                  <a:t> 둘은 서로 얽힘 상태 </a:t>
                </a:r>
                <a:r>
                  <a:rPr lang="en-US" altLang="ko-KR" sz="1800" dirty="0"/>
                  <a:t>(Entanglement state)</a:t>
                </a:r>
              </a:p>
              <a:p>
                <a:pPr algn="just">
                  <a:buFontTx/>
                  <a:buChar char="-"/>
                </a:pPr>
                <a:endParaRPr lang="en-US" altLang="ko-KR" sz="2200" dirty="0"/>
              </a:p>
            </p:txBody>
          </p:sp>
        </mc:Choice>
        <mc:Fallback xmlns="">
          <p:sp>
            <p:nvSpPr>
              <p:cNvPr id="3" name="텍스트 개체 틀 2">
                <a:extLst>
                  <a:ext uri="{FF2B5EF4-FFF2-40B4-BE49-F238E27FC236}">
                    <a16:creationId xmlns:a16="http://schemas.microsoft.com/office/drawing/2014/main" id="{E04BEC0B-5B0D-2896-5888-9B224E0AD9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893" t="-2000" r="-335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7B36910-BD2C-DF6C-2185-88F71EF7B2C9}"/>
                  </a:ext>
                </a:extLst>
              </p:cNvPr>
              <p:cNvSpPr txBox="1"/>
              <p:nvPr/>
            </p:nvSpPr>
            <p:spPr>
              <a:xfrm>
                <a:off x="7031420" y="1598210"/>
                <a:ext cx="2151957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kumimoji="1" lang="ko-Kore-KR" alt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ko-Kore-KR" altLang="en-US" i="1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</m:d>
                      <m:r>
                        <a:rPr kumimoji="1" lang="en-US" altLang="ko-Kore-K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ore-K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d>
                        <m:dPr>
                          <m:begChr m:val=""/>
                          <m:endChr m:val="⟩"/>
                          <m:ctrlPr>
                            <a:rPr kumimoji="1" lang="en-US" altLang="ko-Kore-K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|0</m:t>
                          </m:r>
                        </m:e>
                      </m:d>
                      <m:r>
                        <a:rPr kumimoji="1" lang="en-US" altLang="ko-Kore-K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"/>
                          <m:endChr m:val="⟩"/>
                          <m:ctrlPr>
                            <a:rPr kumimoji="1" lang="en-US" altLang="ko-Kore-K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ore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|1</m:t>
                          </m:r>
                        </m:e>
                      </m:d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7B36910-BD2C-DF6C-2185-88F71EF7B2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1420" y="1598210"/>
                <a:ext cx="2151957" cy="276999"/>
              </a:xfrm>
              <a:prstGeom prst="rect">
                <a:avLst/>
              </a:prstGeom>
              <a:blipFill>
                <a:blip r:embed="rId3"/>
                <a:stretch>
                  <a:fillRect t="-156522" r="-5882" b="-23913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29A4CB86-FF90-6302-312F-135B30566B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1466" y="5466744"/>
            <a:ext cx="3443367" cy="955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C376DE0C-72BF-2FA6-F7BC-665124134800}"/>
              </a:ext>
            </a:extLst>
          </p:cNvPr>
          <p:cNvGrpSpPr/>
          <p:nvPr/>
        </p:nvGrpSpPr>
        <p:grpSpPr>
          <a:xfrm>
            <a:off x="6416574" y="5360797"/>
            <a:ext cx="3925415" cy="1148491"/>
            <a:chOff x="6669099" y="5073993"/>
            <a:chExt cx="4242476" cy="1241256"/>
          </a:xfrm>
        </p:grpSpPr>
        <p:pic>
          <p:nvPicPr>
            <p:cNvPr id="6" name="Picture 4" descr="Quantum Entanglement | Brilliant Math &amp;amp; Science Wiki">
              <a:extLst>
                <a:ext uri="{FF2B5EF4-FFF2-40B4-BE49-F238E27FC236}">
                  <a16:creationId xmlns:a16="http://schemas.microsoft.com/office/drawing/2014/main" id="{E7BF9415-DC03-C78A-FBD2-A91F6FFC3E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69099" y="5073993"/>
              <a:ext cx="4242476" cy="12412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3">
              <a:extLst>
                <a:ext uri="{FF2B5EF4-FFF2-40B4-BE49-F238E27FC236}">
                  <a16:creationId xmlns:a16="http://schemas.microsoft.com/office/drawing/2014/main" id="{1BBDC15B-4221-29AB-1B33-AD325FEBFF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65605" y="5206475"/>
              <a:ext cx="1053880" cy="9718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3">
              <a:extLst>
                <a:ext uri="{FF2B5EF4-FFF2-40B4-BE49-F238E27FC236}">
                  <a16:creationId xmlns:a16="http://schemas.microsoft.com/office/drawing/2014/main" id="{06508887-EFBF-F0C8-FAE5-AD04E196BA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05599" y="5218944"/>
              <a:ext cx="1053880" cy="9718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" name="Picture 2">
            <a:extLst>
              <a:ext uri="{FF2B5EF4-FFF2-40B4-BE49-F238E27FC236}">
                <a16:creationId xmlns:a16="http://schemas.microsoft.com/office/drawing/2014/main" id="{4FBF5E4B-93C0-15E8-733F-CF3CDBC33F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3851" y="92689"/>
            <a:ext cx="1824709" cy="194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1736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양자프로그래밍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텍스트 개체 틀 2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ko-KR" dirty="0"/>
                  <a:t>Quantum gate</a:t>
                </a:r>
              </a:p>
              <a:p>
                <a:pPr>
                  <a:buFontTx/>
                  <a:buChar char="-"/>
                </a:pPr>
                <a:r>
                  <a:rPr lang="ko-KR" altLang="en-US" sz="2000" dirty="0"/>
                  <a:t>양자 컴퓨터에서는 디지털 회로의 디지털 논리 게이트와 유사하게 양자 게이트를 사용하여 큐비트의 상태를 제어</a:t>
                </a:r>
                <a:endParaRPr lang="en-US" altLang="ko-KR" sz="2000" dirty="0"/>
              </a:p>
              <a:p>
                <a:pPr>
                  <a:buFontTx/>
                  <a:buChar char="-"/>
                </a:pPr>
                <a:r>
                  <a:rPr lang="en-US" altLang="ko-KR" sz="2000" dirty="0"/>
                  <a:t>Quantum gate</a:t>
                </a:r>
                <a:r>
                  <a:rPr lang="ko-KR" altLang="en-US" sz="2000" dirty="0"/>
                  <a:t>의 인풋으로는 </a:t>
                </a:r>
                <a:r>
                  <a:rPr lang="en-US" altLang="ko-KR" sz="2000" dirty="0"/>
                  <a:t>qubit </a:t>
                </a:r>
                <a:r>
                  <a:rPr lang="ko-KR" altLang="en-US" sz="2000" dirty="0"/>
                  <a:t>만 동작 가능 </a:t>
                </a:r>
                <a:r>
                  <a:rPr lang="en-US" altLang="ko-KR" sz="2000" b="1" dirty="0">
                    <a:solidFill>
                      <a:srgbClr val="2E75B6"/>
                    </a:solidFill>
                  </a:rPr>
                  <a:t>(quantum data</a:t>
                </a:r>
                <a:r>
                  <a:rPr lang="ko-KR" altLang="en-US" sz="2000" b="1" dirty="0">
                    <a:solidFill>
                      <a:srgbClr val="2E75B6"/>
                    </a:solidFill>
                  </a:rPr>
                  <a:t>와 </a:t>
                </a:r>
                <a:r>
                  <a:rPr lang="en-US" altLang="ko-KR" sz="2000" b="1" dirty="0">
                    <a:solidFill>
                      <a:srgbClr val="2E75B6"/>
                    </a:solidFill>
                  </a:rPr>
                  <a:t>classic data trade-off </a:t>
                </a:r>
                <a:r>
                  <a:rPr lang="ko-KR" altLang="en-US" sz="2000" b="1" dirty="0">
                    <a:solidFill>
                      <a:srgbClr val="2E75B6"/>
                    </a:solidFill>
                  </a:rPr>
                  <a:t>불가능</a:t>
                </a:r>
                <a:r>
                  <a:rPr lang="en-US" altLang="ko-KR" sz="2000" b="1" dirty="0">
                    <a:solidFill>
                      <a:srgbClr val="2E75B6"/>
                    </a:solidFill>
                  </a:rPr>
                  <a:t>)</a:t>
                </a:r>
                <a:r>
                  <a:rPr lang="ko-KR" altLang="en-US" sz="2000" b="1" dirty="0">
                    <a:solidFill>
                      <a:srgbClr val="2E75B6"/>
                    </a:solidFill>
                  </a:rPr>
                  <a:t> </a:t>
                </a:r>
                <a:endParaRPr lang="en-US" altLang="ko-KR" sz="2000" b="1" dirty="0">
                  <a:solidFill>
                    <a:srgbClr val="2E75B6"/>
                  </a:solidFill>
                </a:endParaRPr>
              </a:p>
              <a:p>
                <a:pPr>
                  <a:buFontTx/>
                  <a:buChar char="-"/>
                </a:pPr>
                <a:r>
                  <a:rPr lang="en-US" altLang="ko-KR" sz="2000" dirty="0"/>
                  <a:t>Qubit</a:t>
                </a:r>
                <a:r>
                  <a:rPr lang="ko-KR" altLang="en-US" sz="2000" dirty="0"/>
                  <a:t>은 양자회로 연산에서 </a:t>
                </a:r>
                <a:r>
                  <a:rPr lang="en-US" altLang="ko-KR" sz="2000" dirty="0"/>
                  <a:t>Control qubit</a:t>
                </a:r>
                <a:r>
                  <a:rPr lang="ko-KR" altLang="en-US" sz="2000" dirty="0"/>
                  <a:t> 과 </a:t>
                </a:r>
                <a:r>
                  <a:rPr lang="en-US" altLang="ko-KR" sz="2000" dirty="0"/>
                  <a:t>Target qubit</a:t>
                </a:r>
                <a:r>
                  <a:rPr lang="ko-KR" altLang="en-US" sz="2000" dirty="0"/>
                  <a:t> </a:t>
                </a:r>
                <a:r>
                  <a:rPr lang="ko-KR" altLang="en-US" sz="2000" dirty="0" err="1"/>
                  <a:t>으로</a:t>
                </a:r>
                <a:r>
                  <a:rPr lang="en-US" altLang="ko-KR" sz="2000" dirty="0"/>
                  <a:t> </a:t>
                </a:r>
                <a:r>
                  <a:rPr lang="ko-KR" altLang="en-US" sz="2000" dirty="0"/>
                  <a:t>나눌 수 있음 </a:t>
                </a:r>
                <a:endParaRPr lang="en-US" altLang="ko-KR" sz="2000" dirty="0"/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en-US" altLang="ko-KR" sz="1600" b="1" i="1" smtClean="0">
                        <a:solidFill>
                          <a:srgbClr val="2E75B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∎</m:t>
                    </m:r>
                  </m:oMath>
                </a14:m>
                <a:r>
                  <a:rPr lang="en-US" altLang="ko-KR" sz="1600" b="1" dirty="0">
                    <a:solidFill>
                      <a:srgbClr val="2E75B6"/>
                    </a:solidFill>
                  </a:rPr>
                  <a:t>Control</a:t>
                </a:r>
                <a:r>
                  <a:rPr lang="ko-KR" altLang="en-US" sz="1600" b="1" dirty="0">
                    <a:solidFill>
                      <a:srgbClr val="2E75B6"/>
                    </a:solidFill>
                  </a:rPr>
                  <a:t> </a:t>
                </a:r>
                <a:r>
                  <a:rPr lang="en-US" altLang="ko-KR" sz="1600" b="1" dirty="0">
                    <a:solidFill>
                      <a:srgbClr val="2E75B6"/>
                    </a:solidFill>
                  </a:rPr>
                  <a:t>qubit </a:t>
                </a:r>
                <a:r>
                  <a:rPr lang="en-US" altLang="ko-KR" sz="1600" dirty="0"/>
                  <a:t>:</a:t>
                </a:r>
                <a:r>
                  <a:rPr lang="ko-KR" altLang="en-US" sz="1600" dirty="0"/>
                  <a:t> 연산에 영향을 주는 </a:t>
                </a:r>
                <a:r>
                  <a:rPr lang="ko-KR" altLang="en-US" sz="1600" dirty="0" err="1"/>
                  <a:t>큐비트</a:t>
                </a:r>
                <a:r>
                  <a:rPr lang="en-US" altLang="ko-KR" sz="1600" dirty="0"/>
                  <a:t>,</a:t>
                </a:r>
                <a:r>
                  <a:rPr lang="ko-KR" altLang="en-US" sz="1600" dirty="0"/>
                  <a:t> 값이 바뀌지 않음</a:t>
                </a:r>
                <a:r>
                  <a:rPr lang="en-US" altLang="ko-KR" sz="1600" dirty="0"/>
                  <a:t>	</a:t>
                </a:r>
                <a14:m>
                  <m:oMath xmlns:m="http://schemas.openxmlformats.org/officeDocument/2006/math">
                    <m:r>
                      <a:rPr lang="en-US" altLang="ko-KR" sz="1600" b="1" i="1">
                        <a:solidFill>
                          <a:srgbClr val="2E75B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∎ </m:t>
                    </m:r>
                  </m:oMath>
                </a14:m>
                <a:r>
                  <a:rPr lang="en-US" altLang="ko-KR" sz="1600" b="1" dirty="0">
                    <a:solidFill>
                      <a:srgbClr val="2E75B6"/>
                    </a:solidFill>
                  </a:rPr>
                  <a:t>Target qubit </a:t>
                </a:r>
                <a:r>
                  <a:rPr lang="en-US" altLang="ko-KR" sz="1600" dirty="0"/>
                  <a:t>: </a:t>
                </a:r>
                <a:r>
                  <a:rPr lang="ko-KR" altLang="en-US" sz="1600" dirty="0"/>
                  <a:t>연상 대상</a:t>
                </a:r>
                <a:r>
                  <a:rPr lang="en-US" altLang="ko-KR" sz="1600" dirty="0"/>
                  <a:t>, </a:t>
                </a:r>
                <a:r>
                  <a:rPr lang="ko-KR" altLang="en-US" sz="1600" dirty="0"/>
                  <a:t>결과 값이 저장됨</a:t>
                </a:r>
                <a:endParaRPr lang="en-US" altLang="ko-KR" sz="1600" dirty="0"/>
              </a:p>
              <a:p>
                <a:pPr>
                  <a:buFontTx/>
                  <a:buChar char="-"/>
                </a:pPr>
                <a:r>
                  <a:rPr lang="en-US" altLang="ko-KR" sz="2000" dirty="0"/>
                  <a:t>Measure</a:t>
                </a:r>
                <a:r>
                  <a:rPr lang="ko-KR" altLang="en-US" sz="2000" dirty="0"/>
                  <a:t> 을 제외한 모든 연산에 대하여 </a:t>
                </a:r>
                <a:r>
                  <a:rPr lang="ko-KR" altLang="en-US" sz="2000" b="1" dirty="0">
                    <a:solidFill>
                      <a:schemeClr val="accent1">
                        <a:lumMod val="75000"/>
                      </a:schemeClr>
                    </a:solidFill>
                  </a:rPr>
                  <a:t>가역적 특성</a:t>
                </a:r>
                <a:r>
                  <a:rPr lang="ko-KR" altLang="en-US" sz="2000" dirty="0"/>
                  <a:t>을 가짐 </a:t>
                </a:r>
                <a:r>
                  <a:rPr lang="en-US" altLang="ko-KR" sz="2000" dirty="0">
                    <a:sym typeface="Wingdings" pitchFamily="2" charset="2"/>
                  </a:rPr>
                  <a:t></a:t>
                </a:r>
                <a:r>
                  <a:rPr lang="ko-KR" altLang="en-US" sz="2000" dirty="0">
                    <a:sym typeface="Wingdings" pitchFamily="2" charset="2"/>
                  </a:rPr>
                  <a:t> </a:t>
                </a:r>
                <a:r>
                  <a:rPr lang="en-US" altLang="ko-KR" sz="2000" dirty="0">
                    <a:sym typeface="Wingdings" pitchFamily="2" charset="2"/>
                  </a:rPr>
                  <a:t>inverse </a:t>
                </a:r>
                <a:r>
                  <a:rPr lang="ko-KR" altLang="en-US" sz="2000" dirty="0">
                    <a:sym typeface="Wingdings" pitchFamily="2" charset="2"/>
                  </a:rPr>
                  <a:t>연산 가능</a:t>
                </a:r>
                <a:endParaRPr lang="en-US" altLang="ko-KR" sz="2000" dirty="0">
                  <a:sym typeface="Wingdings" pitchFamily="2" charset="2"/>
                </a:endParaRPr>
              </a:p>
              <a:p>
                <a:pPr>
                  <a:buFontTx/>
                  <a:buChar char="-"/>
                </a:pPr>
                <a:r>
                  <a:rPr lang="ko-KR" altLang="en-US" sz="2000" dirty="0"/>
                  <a:t>대표적인 양자</a:t>
                </a:r>
                <a:r>
                  <a:rPr lang="en-US" altLang="ko-KR" sz="2000" dirty="0"/>
                  <a:t> </a:t>
                </a:r>
                <a:r>
                  <a:rPr lang="ko-KR" altLang="en-US" sz="2000" dirty="0"/>
                  <a:t>게이트로는 </a:t>
                </a:r>
                <a:r>
                  <a:rPr lang="en-US" altLang="ko-KR" sz="2000" b="1" dirty="0">
                    <a:solidFill>
                      <a:srgbClr val="2E75B6"/>
                    </a:solidFill>
                  </a:rPr>
                  <a:t>Hadamard gate, X gate, CNOT gate, Toffoli gate, Swap gate</a:t>
                </a:r>
                <a:r>
                  <a:rPr lang="ko-KR" altLang="en-US" sz="2000" dirty="0"/>
                  <a:t>가 있음</a:t>
                </a:r>
                <a:endParaRPr lang="en-US" altLang="ko-KR" sz="2000" dirty="0"/>
              </a:p>
              <a:p>
                <a:pPr>
                  <a:buFontTx/>
                  <a:buChar char="-"/>
                </a:pPr>
                <a:r>
                  <a:rPr lang="en-US" altLang="ko-KR" sz="2000" dirty="0"/>
                  <a:t>Qubit</a:t>
                </a:r>
                <a:r>
                  <a:rPr lang="ko-KR" altLang="en-US" sz="2000" dirty="0"/>
                  <a:t>과 </a:t>
                </a:r>
                <a:r>
                  <a:rPr lang="en-US" altLang="ko-KR" sz="2000" dirty="0"/>
                  <a:t>Quantum gate</a:t>
                </a:r>
                <a:r>
                  <a:rPr lang="ko-KR" altLang="en-US" sz="2000" dirty="0"/>
                  <a:t>로 구성한 회로를 </a:t>
                </a:r>
                <a:r>
                  <a:rPr lang="ko-KR" altLang="en-US" sz="2000" b="1" dirty="0">
                    <a:solidFill>
                      <a:srgbClr val="2E75B6"/>
                    </a:solidFill>
                  </a:rPr>
                  <a:t>양자 회로</a:t>
                </a:r>
                <a:r>
                  <a:rPr lang="en-US" altLang="ko-KR" sz="2000" b="1" dirty="0">
                    <a:solidFill>
                      <a:srgbClr val="2E75B6"/>
                    </a:solidFill>
                  </a:rPr>
                  <a:t>(Quantum circuit)</a:t>
                </a:r>
                <a:r>
                  <a:rPr lang="ko-KR" altLang="en-US" sz="2000" b="1" dirty="0">
                    <a:solidFill>
                      <a:srgbClr val="2E75B6"/>
                    </a:solidFill>
                  </a:rPr>
                  <a:t> </a:t>
                </a:r>
                <a:r>
                  <a:rPr lang="ko-KR" altLang="en-US" sz="2000" dirty="0" err="1"/>
                  <a:t>라고</a:t>
                </a:r>
                <a:r>
                  <a:rPr lang="ko-KR" altLang="en-US" sz="2000" dirty="0"/>
                  <a:t> 함</a:t>
                </a:r>
                <a:endParaRPr lang="en-US" altLang="ko-KR" sz="2000" dirty="0"/>
              </a:p>
            </p:txBody>
          </p:sp>
        </mc:Choice>
        <mc:Fallback>
          <p:sp>
            <p:nvSpPr>
              <p:cNvPr id="3" name="텍스트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3"/>
                <a:stretch>
                  <a:fillRect l="-893" t="-2000" r="-335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>
            <a:extLst>
              <a:ext uri="{FF2B5EF4-FFF2-40B4-BE49-F238E27FC236}">
                <a16:creationId xmlns:a16="http://schemas.microsoft.com/office/drawing/2014/main" id="{5EE57F5D-DED3-B64C-82DC-D52DC67E05D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97" t="50245" r="51447"/>
          <a:stretch/>
        </p:blipFill>
        <p:spPr>
          <a:xfrm>
            <a:off x="5996001" y="4900954"/>
            <a:ext cx="3036780" cy="160904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7B5A7F5-52C8-2A47-B77E-8F3F6A089EA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5905" b="60829"/>
          <a:stretch/>
        </p:blipFill>
        <p:spPr>
          <a:xfrm>
            <a:off x="411162" y="5397861"/>
            <a:ext cx="2580214" cy="1131510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00B38536-582E-C6C0-1F24-EF04212D6B35}"/>
              </a:ext>
            </a:extLst>
          </p:cNvPr>
          <p:cNvGrpSpPr/>
          <p:nvPr/>
        </p:nvGrpSpPr>
        <p:grpSpPr>
          <a:xfrm>
            <a:off x="2983493" y="5207363"/>
            <a:ext cx="2838987" cy="1165335"/>
            <a:chOff x="3136583" y="5363475"/>
            <a:chExt cx="2838987" cy="1165335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30D6C515-A278-FB4B-962A-1D063D8715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3275" t="26871" b="67083"/>
            <a:stretch/>
          </p:blipFill>
          <p:spPr>
            <a:xfrm>
              <a:off x="3136583" y="6347505"/>
              <a:ext cx="2838987" cy="181305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74F4527B-7E27-3D1E-F58B-90956566DB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7258" t="4048" r="1639" b="73148"/>
            <a:stretch/>
          </p:blipFill>
          <p:spPr>
            <a:xfrm>
              <a:off x="3392832" y="5363475"/>
              <a:ext cx="2497369" cy="684000"/>
            </a:xfrm>
            <a:prstGeom prst="rect">
              <a:avLst/>
            </a:prstGeom>
          </p:spPr>
        </p:pic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59755BF1-71C9-645B-46B3-E15710D6F953}"/>
              </a:ext>
            </a:extLst>
          </p:cNvPr>
          <p:cNvGrpSpPr/>
          <p:nvPr/>
        </p:nvGrpSpPr>
        <p:grpSpPr>
          <a:xfrm>
            <a:off x="9083421" y="5100055"/>
            <a:ext cx="2395295" cy="1384210"/>
            <a:chOff x="9021777" y="5266042"/>
            <a:chExt cx="2395295" cy="1384210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CB77982D-CE54-B34B-B8ED-0F3068ADB3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5736" t="88466" r="8083"/>
            <a:stretch/>
          </p:blipFill>
          <p:spPr>
            <a:xfrm>
              <a:off x="9021777" y="6278251"/>
              <a:ext cx="2364059" cy="372001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785144F6-0856-ABB1-2AEF-168D80179F6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5736" t="50244" r="8083" b="20012"/>
            <a:stretch/>
          </p:blipFill>
          <p:spPr>
            <a:xfrm>
              <a:off x="9053013" y="5266042"/>
              <a:ext cx="2364059" cy="959380"/>
            </a:xfrm>
            <a:prstGeom prst="rect">
              <a:avLst/>
            </a:prstGeom>
          </p:spPr>
        </p:pic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9AB69BA-DF2E-DC3B-9CA6-C01F0D86895F}"/>
              </a:ext>
            </a:extLst>
          </p:cNvPr>
          <p:cNvSpPr/>
          <p:nvPr/>
        </p:nvSpPr>
        <p:spPr>
          <a:xfrm flipV="1">
            <a:off x="7085965" y="5965547"/>
            <a:ext cx="250044" cy="22584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0C11ECE-4B3C-F4E0-6ED1-4E6A8809693B}"/>
              </a:ext>
            </a:extLst>
          </p:cNvPr>
          <p:cNvSpPr/>
          <p:nvPr/>
        </p:nvSpPr>
        <p:spPr>
          <a:xfrm flipV="1">
            <a:off x="4211966" y="5691916"/>
            <a:ext cx="250044" cy="22584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679010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DF6185-DFE8-EB3C-67A5-F553DDC1B9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KR" altLang="en-US" dirty="0"/>
              <a:t>양자프로그래밍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5B9D6B7-D1A1-664F-9CA2-3845FDF668B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1164" y="1152525"/>
            <a:ext cx="11368160" cy="5057775"/>
          </a:xfrm>
        </p:spPr>
        <p:txBody>
          <a:bodyPr/>
          <a:lstStyle/>
          <a:p>
            <a:r>
              <a:rPr kumimoji="1" lang="en-US" altLang="ko-Kore-KR" b="1" dirty="0">
                <a:solidFill>
                  <a:srgbClr val="2E75B6"/>
                </a:solidFill>
              </a:rPr>
              <a:t>Hadamard(H) gate</a:t>
            </a:r>
          </a:p>
          <a:p>
            <a:pPr>
              <a:buFontTx/>
              <a:buChar char="-"/>
            </a:pPr>
            <a:r>
              <a:rPr kumimoji="1" lang="en-US" altLang="ko-KR" sz="2400" dirty="0"/>
              <a:t>H gate </a:t>
            </a:r>
            <a:r>
              <a:rPr kumimoji="1" lang="ko-KR" altLang="en-US" sz="2400" dirty="0"/>
              <a:t>통과 후 </a:t>
            </a:r>
            <a:r>
              <a:rPr kumimoji="1" lang="en-US" altLang="ko-KR" sz="2400" dirty="0"/>
              <a:t>qubit</a:t>
            </a:r>
            <a:r>
              <a:rPr kumimoji="1" lang="ko-KR" altLang="en-US" sz="2400" dirty="0"/>
              <a:t>은 </a:t>
            </a:r>
            <a:r>
              <a:rPr kumimoji="1" lang="en-US" altLang="ko-KR" sz="2400" dirty="0"/>
              <a:t>0</a:t>
            </a:r>
            <a:r>
              <a:rPr kumimoji="1" lang="ko-KR" altLang="en-US" sz="2400" dirty="0"/>
              <a:t>과 </a:t>
            </a:r>
            <a:r>
              <a:rPr kumimoji="1" lang="en-US" altLang="ko-KR" sz="2400" dirty="0"/>
              <a:t>1</a:t>
            </a:r>
            <a:r>
              <a:rPr kumimoji="1" lang="ko-KR" altLang="en-US" sz="2400" dirty="0"/>
              <a:t>을 동시에 확률적으로 가짐</a:t>
            </a:r>
            <a:r>
              <a:rPr kumimoji="1" lang="en-US" altLang="ko-KR" sz="2400" dirty="0"/>
              <a:t> (Superposition state)</a:t>
            </a:r>
          </a:p>
          <a:p>
            <a:pPr>
              <a:buFontTx/>
              <a:buChar char="-"/>
            </a:pPr>
            <a:endParaRPr kumimoji="1" lang="en-US" altLang="ko-Kore-KR" sz="2600" dirty="0"/>
          </a:p>
          <a:p>
            <a:pPr>
              <a:buFontTx/>
              <a:buChar char="-"/>
            </a:pPr>
            <a:endParaRPr kumimoji="1" lang="en-US" altLang="ko-Kore-KR" sz="2600" dirty="0"/>
          </a:p>
          <a:p>
            <a:pPr marL="0" indent="0">
              <a:buNone/>
            </a:pPr>
            <a:endParaRPr kumimoji="1" lang="en-US" altLang="ko-Kore-KR" sz="1800" dirty="0"/>
          </a:p>
          <a:p>
            <a:pPr marL="0" indent="0">
              <a:buNone/>
            </a:pPr>
            <a:endParaRPr kumimoji="1" lang="en-US" altLang="ko-Kore-KR" sz="2600" dirty="0"/>
          </a:p>
          <a:p>
            <a:r>
              <a:rPr kumimoji="1" lang="en-US" altLang="ko-Kore-KR" b="1" dirty="0">
                <a:solidFill>
                  <a:srgbClr val="2E75B6"/>
                </a:solidFill>
              </a:rPr>
              <a:t>X gate</a:t>
            </a:r>
          </a:p>
          <a:p>
            <a:pPr>
              <a:buFontTx/>
              <a:buChar char="-"/>
            </a:pPr>
            <a:r>
              <a:rPr kumimoji="1" lang="en-US" altLang="ko-Kore-KR" sz="2400" dirty="0"/>
              <a:t>X</a:t>
            </a:r>
            <a:r>
              <a:rPr kumimoji="1" lang="ko-KR" altLang="en-US" sz="2400" dirty="0"/>
              <a:t> </a:t>
            </a:r>
            <a:r>
              <a:rPr kumimoji="1" lang="en-US" altLang="ko-KR" sz="2400" dirty="0"/>
              <a:t>gate </a:t>
            </a:r>
            <a:r>
              <a:rPr kumimoji="1" lang="ko-KR" altLang="en-US" sz="2400" dirty="0"/>
              <a:t>통과 후 </a:t>
            </a:r>
            <a:r>
              <a:rPr kumimoji="1" lang="en-US" altLang="ko-KR" sz="2400" dirty="0"/>
              <a:t>qubit</a:t>
            </a:r>
            <a:r>
              <a:rPr kumimoji="1" lang="ko-KR" altLang="en-US" sz="2400" dirty="0"/>
              <a:t>은 기존 상태를 </a:t>
            </a:r>
            <a:r>
              <a:rPr kumimoji="1" lang="en-US" altLang="ko-KR" sz="2400" dirty="0"/>
              <a:t>inverse </a:t>
            </a:r>
            <a:r>
              <a:rPr kumimoji="1" lang="ko-KR" altLang="en-US" sz="2400" dirty="0"/>
              <a:t>함</a:t>
            </a:r>
            <a:endParaRPr kumimoji="1" lang="en-US" altLang="ko-KR" sz="2400" dirty="0"/>
          </a:p>
          <a:p>
            <a:pPr>
              <a:buFontTx/>
              <a:buChar char="-"/>
            </a:pPr>
            <a:endParaRPr kumimoji="1" lang="ko-Kore-KR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EA44811-C80F-F2D5-F5C3-EB3EF1B965C2}"/>
                  </a:ext>
                </a:extLst>
              </p:cNvPr>
              <p:cNvSpPr txBox="1"/>
              <p:nvPr/>
            </p:nvSpPr>
            <p:spPr>
              <a:xfrm>
                <a:off x="7902152" y="5233597"/>
                <a:ext cx="57182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kumimoji="1" lang="ko-Kore-KR" alt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|1</m:t>
                          </m:r>
                        </m:e>
                      </m:d>
                    </m:oMath>
                  </m:oMathPara>
                </a14:m>
                <a:endParaRPr kumimoji="1" lang="ko-Kore-KR" altLang="en-US" sz="24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EA44811-C80F-F2D5-F5C3-EB3EF1B965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2152" y="5233597"/>
                <a:ext cx="571823" cy="400110"/>
              </a:xfrm>
              <a:prstGeom prst="rect">
                <a:avLst/>
              </a:prstGeom>
              <a:blipFill>
                <a:blip r:embed="rId2"/>
                <a:stretch>
                  <a:fillRect l="-19565" t="-118750" r="-41304" b="-18125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075F140-254B-40C0-48D4-EDB1B069F516}"/>
                  </a:ext>
                </a:extLst>
              </p:cNvPr>
              <p:cNvSpPr txBox="1"/>
              <p:nvPr/>
            </p:nvSpPr>
            <p:spPr>
              <a:xfrm>
                <a:off x="7891501" y="6066189"/>
                <a:ext cx="57182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kumimoji="1" lang="ko-Kore-KR" alt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|0</m:t>
                          </m:r>
                        </m:e>
                      </m:d>
                    </m:oMath>
                  </m:oMathPara>
                </a14:m>
                <a:endParaRPr kumimoji="1" lang="ko-Kore-KR" altLang="en-US" sz="20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075F140-254B-40C0-48D4-EDB1B069F5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1501" y="6066189"/>
                <a:ext cx="571823" cy="400110"/>
              </a:xfrm>
              <a:prstGeom prst="rect">
                <a:avLst/>
              </a:prstGeom>
              <a:blipFill>
                <a:blip r:embed="rId3"/>
                <a:stretch>
                  <a:fillRect l="-19565" t="-112121" r="-41304" b="-172727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그림 13">
            <a:extLst>
              <a:ext uri="{FF2B5EF4-FFF2-40B4-BE49-F238E27FC236}">
                <a16:creationId xmlns:a16="http://schemas.microsoft.com/office/drawing/2014/main" id="{830DB9C2-D915-24DE-04A9-1AE49B5C145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9651" r="3521"/>
          <a:stretch/>
        </p:blipFill>
        <p:spPr>
          <a:xfrm>
            <a:off x="5062002" y="5035824"/>
            <a:ext cx="1322262" cy="1624065"/>
          </a:xfrm>
          <a:prstGeom prst="rect">
            <a:avLst/>
          </a:prstGeom>
        </p:spPr>
      </p:pic>
      <p:cxnSp>
        <p:nvCxnSpPr>
          <p:cNvPr id="49" name="직선 연결선[R] 48">
            <a:extLst>
              <a:ext uri="{FF2B5EF4-FFF2-40B4-BE49-F238E27FC236}">
                <a16:creationId xmlns:a16="http://schemas.microsoft.com/office/drawing/2014/main" id="{92BB3BB8-DF1E-7DD6-11FA-2F40CE99A37F}"/>
              </a:ext>
            </a:extLst>
          </p:cNvPr>
          <p:cNvCxnSpPr>
            <a:cxnSpLocks/>
          </p:cNvCxnSpPr>
          <p:nvPr/>
        </p:nvCxnSpPr>
        <p:spPr>
          <a:xfrm>
            <a:off x="4916642" y="5432017"/>
            <a:ext cx="47822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직선 연결선[R] 52">
            <a:extLst>
              <a:ext uri="{FF2B5EF4-FFF2-40B4-BE49-F238E27FC236}">
                <a16:creationId xmlns:a16="http://schemas.microsoft.com/office/drawing/2014/main" id="{93703BC1-1AFE-83E3-DF73-E9A1DD7A041F}"/>
              </a:ext>
            </a:extLst>
          </p:cNvPr>
          <p:cNvCxnSpPr>
            <a:cxnSpLocks/>
          </p:cNvCxnSpPr>
          <p:nvPr/>
        </p:nvCxnSpPr>
        <p:spPr>
          <a:xfrm>
            <a:off x="4923152" y="6252991"/>
            <a:ext cx="47822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직선 연결선[R] 54">
            <a:extLst>
              <a:ext uri="{FF2B5EF4-FFF2-40B4-BE49-F238E27FC236}">
                <a16:creationId xmlns:a16="http://schemas.microsoft.com/office/drawing/2014/main" id="{13992E71-EBBD-BB67-A318-19B6DA25FE77}"/>
              </a:ext>
            </a:extLst>
          </p:cNvPr>
          <p:cNvCxnSpPr>
            <a:cxnSpLocks/>
          </p:cNvCxnSpPr>
          <p:nvPr/>
        </p:nvCxnSpPr>
        <p:spPr>
          <a:xfrm>
            <a:off x="6072003" y="6252991"/>
            <a:ext cx="856222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3" name="그림 62">
            <a:extLst>
              <a:ext uri="{FF2B5EF4-FFF2-40B4-BE49-F238E27FC236}">
                <a16:creationId xmlns:a16="http://schemas.microsoft.com/office/drawing/2014/main" id="{4DDAE29E-4CF4-51FE-6568-306943879F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7729" y="5096899"/>
            <a:ext cx="611544" cy="642906"/>
          </a:xfrm>
          <a:prstGeom prst="rect">
            <a:avLst/>
          </a:prstGeom>
        </p:spPr>
      </p:pic>
      <p:pic>
        <p:nvPicPr>
          <p:cNvPr id="64" name="그림 63">
            <a:extLst>
              <a:ext uri="{FF2B5EF4-FFF2-40B4-BE49-F238E27FC236}">
                <a16:creationId xmlns:a16="http://schemas.microsoft.com/office/drawing/2014/main" id="{CCAE0144-40A8-00ED-14F4-A086C612B7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24238" y="5917873"/>
            <a:ext cx="611544" cy="642906"/>
          </a:xfrm>
          <a:prstGeom prst="rect">
            <a:avLst/>
          </a:prstGeom>
        </p:spPr>
      </p:pic>
      <p:cxnSp>
        <p:nvCxnSpPr>
          <p:cNvPr id="52" name="직선 연결선[R] 51">
            <a:extLst>
              <a:ext uri="{FF2B5EF4-FFF2-40B4-BE49-F238E27FC236}">
                <a16:creationId xmlns:a16="http://schemas.microsoft.com/office/drawing/2014/main" id="{77F87656-637A-9175-E824-911A2CD1C0D8}"/>
              </a:ext>
            </a:extLst>
          </p:cNvPr>
          <p:cNvCxnSpPr>
            <a:cxnSpLocks/>
          </p:cNvCxnSpPr>
          <p:nvPr/>
        </p:nvCxnSpPr>
        <p:spPr>
          <a:xfrm>
            <a:off x="7497644" y="5432017"/>
            <a:ext cx="47822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연결선[R] 55">
            <a:extLst>
              <a:ext uri="{FF2B5EF4-FFF2-40B4-BE49-F238E27FC236}">
                <a16:creationId xmlns:a16="http://schemas.microsoft.com/office/drawing/2014/main" id="{AAEE712E-AD01-ED8C-0C11-A8CDCB59497E}"/>
              </a:ext>
            </a:extLst>
          </p:cNvPr>
          <p:cNvCxnSpPr>
            <a:cxnSpLocks/>
          </p:cNvCxnSpPr>
          <p:nvPr/>
        </p:nvCxnSpPr>
        <p:spPr>
          <a:xfrm>
            <a:off x="7502216" y="6259849"/>
            <a:ext cx="47822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AA2F466E-0C6F-C142-FBF7-8C2B6D978E17}"/>
              </a:ext>
            </a:extLst>
          </p:cNvPr>
          <p:cNvCxnSpPr>
            <a:cxnSpLocks/>
          </p:cNvCxnSpPr>
          <p:nvPr/>
        </p:nvCxnSpPr>
        <p:spPr>
          <a:xfrm>
            <a:off x="6065493" y="5432017"/>
            <a:ext cx="856222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6EC5C7EF-1795-3D03-7B3B-7D4FD32ABB7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5185" r="9605" b="-156"/>
          <a:stretch/>
        </p:blipFill>
        <p:spPr>
          <a:xfrm>
            <a:off x="4988692" y="2194437"/>
            <a:ext cx="974326" cy="76073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F279645-8DA9-F56B-DEA6-BCEF6952AE36}"/>
                  </a:ext>
                </a:extLst>
              </p:cNvPr>
              <p:cNvSpPr txBox="1"/>
              <p:nvPr/>
            </p:nvSpPr>
            <p:spPr>
              <a:xfrm>
                <a:off x="6044264" y="2400919"/>
                <a:ext cx="2652048" cy="25504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ko-Kore-KR" sz="2000" b="0" i="1" smtClean="0">
                          <a:latin typeface="Cambria Math" panose="02040503050406030204" pitchFamily="18" charset="0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kumimoji="1" lang="ko-Kore-KR" alt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ko-Kore-KR" altLang="en-US" sz="2000" i="1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</m:d>
                      <m:r>
                        <a:rPr kumimoji="1" lang="en-US" altLang="ko-Kore-KR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ore-KR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d>
                        <m:dPr>
                          <m:begChr m:val=""/>
                          <m:endChr m:val="⟩"/>
                          <m:ctrlPr>
                            <a:rPr kumimoji="1" lang="en-US" altLang="ko-Kore-KR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ore-K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|0</m:t>
                          </m:r>
                        </m:e>
                      </m:d>
                      <m:r>
                        <a:rPr kumimoji="1" lang="en-US" altLang="ko-Kore-KR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"/>
                          <m:endChr m:val="⟩"/>
                          <m:ctrlPr>
                            <a:rPr kumimoji="1" lang="en-US" altLang="ko-Kore-KR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ore-K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  <m:r>
                            <a:rPr kumimoji="1" lang="en-US" altLang="ko-Kore-K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|1</m:t>
                          </m:r>
                        </m:e>
                      </m:d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F279645-8DA9-F56B-DEA6-BCEF6952AE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4264" y="2400919"/>
                <a:ext cx="2652048" cy="255047"/>
              </a:xfrm>
              <a:prstGeom prst="rect">
                <a:avLst/>
              </a:prstGeom>
              <a:blipFill>
                <a:blip r:embed="rId7"/>
                <a:stretch>
                  <a:fillRect t="-200000" r="-478" b="-309524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2">
            <a:extLst>
              <a:ext uri="{FF2B5EF4-FFF2-40B4-BE49-F238E27FC236}">
                <a16:creationId xmlns:a16="http://schemas.microsoft.com/office/drawing/2014/main" id="{19F77A02-A77F-F4B9-AD05-00B5FA976D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9611" y="2173825"/>
            <a:ext cx="1523217" cy="1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A5953B6-9553-A0CD-4063-36A16A18060B}"/>
                  </a:ext>
                </a:extLst>
              </p:cNvPr>
              <p:cNvSpPr txBox="1"/>
              <p:nvPr/>
            </p:nvSpPr>
            <p:spPr>
              <a:xfrm>
                <a:off x="3447727" y="2395358"/>
                <a:ext cx="127137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kumimoji="1" lang="ko-Kore-KR" alt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"/>
                          <m:endChr m:val="⟩"/>
                          <m:ctrlPr>
                            <a:rPr kumimoji="1" lang="ko-Kore-KR" alt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|0</m:t>
                          </m:r>
                        </m:e>
                      </m:d>
                    </m:oMath>
                  </m:oMathPara>
                </a14:m>
                <a:endParaRPr kumimoji="1" lang="ko-Kore-KR" altLang="en-US" sz="20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A5953B6-9553-A0CD-4063-36A16A1806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7727" y="2395358"/>
                <a:ext cx="1271371" cy="400110"/>
              </a:xfrm>
              <a:prstGeom prst="rect">
                <a:avLst/>
              </a:prstGeom>
              <a:blipFill>
                <a:blip r:embed="rId9"/>
                <a:stretch>
                  <a:fillRect l="-6931" t="-112121" r="-16832" b="-172727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C0179EB-038E-5CFB-B2EA-9D07A6E3D5AC}"/>
                  </a:ext>
                </a:extLst>
              </p:cNvPr>
              <p:cNvSpPr txBox="1"/>
              <p:nvPr/>
            </p:nvSpPr>
            <p:spPr>
              <a:xfrm>
                <a:off x="3481856" y="3207202"/>
                <a:ext cx="1229247" cy="4368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kumimoji="1" lang="ko-Kore-KR" alt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kumimoji="1" lang="ko-Kore-KR" alt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kumimoji="1" lang="en-US" altLang="ko-Kore-KR" sz="2000" b="0" i="1" dirty="0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|1</m:t>
                          </m:r>
                        </m:e>
                      </m:d>
                    </m:oMath>
                  </m:oMathPara>
                </a14:m>
                <a:endParaRPr kumimoji="1" lang="ko-Kore-KR" altLang="en-US" sz="20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C0179EB-038E-5CFB-B2EA-9D07A6E3D5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1856" y="3207202"/>
                <a:ext cx="1229247" cy="436851"/>
              </a:xfrm>
              <a:prstGeom prst="rect">
                <a:avLst/>
              </a:prstGeom>
              <a:blipFill>
                <a:blip r:embed="rId10"/>
                <a:stretch>
                  <a:fillRect l="-8163" t="-150000" r="-30612" b="-222222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DB1614F-17C9-84F3-6D01-750417C258D4}"/>
                  </a:ext>
                </a:extLst>
              </p:cNvPr>
              <p:cNvSpPr txBox="1"/>
              <p:nvPr/>
            </p:nvSpPr>
            <p:spPr>
              <a:xfrm>
                <a:off x="6044264" y="3247692"/>
                <a:ext cx="2652048" cy="25504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ko-Kore-KR" sz="2000" b="0" i="1" smtClean="0">
                          <a:latin typeface="Cambria Math" panose="02040503050406030204" pitchFamily="18" charset="0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kumimoji="1" lang="ko-Kore-KR" alt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ko-Kore-KR" altLang="en-US" sz="2000" i="1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</m:d>
                      <m:r>
                        <a:rPr kumimoji="1" lang="en-US" altLang="ko-Kore-KR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ore-KR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d>
                        <m:dPr>
                          <m:begChr m:val=""/>
                          <m:endChr m:val="⟩"/>
                          <m:ctrlPr>
                            <a:rPr kumimoji="1" lang="en-US" altLang="ko-Kore-KR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ore-K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|0</m:t>
                          </m:r>
                        </m:e>
                      </m:d>
                      <m:r>
                        <a:rPr kumimoji="1" lang="en-US" altLang="ko-Kore-KR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"/>
                          <m:endChr m:val="⟩"/>
                          <m:ctrlPr>
                            <a:rPr kumimoji="1" lang="en-US" altLang="ko-Kore-KR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ore-K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  <m:r>
                            <a:rPr kumimoji="1" lang="en-US" altLang="ko-Kore-K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|1</m:t>
                          </m:r>
                        </m:e>
                      </m:d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DB1614F-17C9-84F3-6D01-750417C258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4264" y="3247692"/>
                <a:ext cx="2652048" cy="255047"/>
              </a:xfrm>
              <a:prstGeom prst="rect">
                <a:avLst/>
              </a:prstGeom>
              <a:blipFill>
                <a:blip r:embed="rId7"/>
                <a:stretch>
                  <a:fillRect t="-195238" r="-478" b="-314286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4" name="그림 43">
            <a:extLst>
              <a:ext uri="{FF2B5EF4-FFF2-40B4-BE49-F238E27FC236}">
                <a16:creationId xmlns:a16="http://schemas.microsoft.com/office/drawing/2014/main" id="{9C95ACDF-157C-9509-4347-C687F64B791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5185" r="9605" b="-156"/>
          <a:stretch/>
        </p:blipFill>
        <p:spPr>
          <a:xfrm>
            <a:off x="4994943" y="3042344"/>
            <a:ext cx="974326" cy="760738"/>
          </a:xfrm>
          <a:prstGeom prst="rect">
            <a:avLst/>
          </a:prstGeom>
        </p:spPr>
      </p:pic>
      <p:cxnSp>
        <p:nvCxnSpPr>
          <p:cNvPr id="47" name="직선 연결선[R] 46">
            <a:extLst>
              <a:ext uri="{FF2B5EF4-FFF2-40B4-BE49-F238E27FC236}">
                <a16:creationId xmlns:a16="http://schemas.microsoft.com/office/drawing/2014/main" id="{22234AC4-EBF8-CF6C-E6F8-22D23EF2684F}"/>
              </a:ext>
            </a:extLst>
          </p:cNvPr>
          <p:cNvCxnSpPr>
            <a:cxnSpLocks/>
          </p:cNvCxnSpPr>
          <p:nvPr/>
        </p:nvCxnSpPr>
        <p:spPr>
          <a:xfrm>
            <a:off x="5809147" y="3431734"/>
            <a:ext cx="548112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AA7089EB-9F5F-5338-03F6-AEFD27D9EED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1465" y="2084697"/>
            <a:ext cx="2866821" cy="193552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33B20955-7F2B-00CE-E32C-A924A56B66A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807758" y="2078284"/>
            <a:ext cx="3034007" cy="2048400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3E2E92F4-2E15-689A-D116-17754E3F134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05367" y="4914552"/>
            <a:ext cx="2755431" cy="186032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575EED55-3346-BAB8-1718-1C4F377EDC4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703145" y="4878371"/>
            <a:ext cx="2755431" cy="1886158"/>
          </a:xfrm>
          <a:prstGeom prst="rect">
            <a:avLst/>
          </a:prstGeom>
        </p:spPr>
      </p:pic>
      <p:sp>
        <p:nvSpPr>
          <p:cNvPr id="19" name="액자 18">
            <a:extLst>
              <a:ext uri="{FF2B5EF4-FFF2-40B4-BE49-F238E27FC236}">
                <a16:creationId xmlns:a16="http://schemas.microsoft.com/office/drawing/2014/main" id="{54BD8E1A-EAC3-DC0E-BCC5-AF653208778C}"/>
              </a:ext>
            </a:extLst>
          </p:cNvPr>
          <p:cNvSpPr/>
          <p:nvPr/>
        </p:nvSpPr>
        <p:spPr>
          <a:xfrm>
            <a:off x="1987247" y="3826405"/>
            <a:ext cx="211755" cy="203442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42" name="액자 41">
            <a:extLst>
              <a:ext uri="{FF2B5EF4-FFF2-40B4-BE49-F238E27FC236}">
                <a16:creationId xmlns:a16="http://schemas.microsoft.com/office/drawing/2014/main" id="{EEFAFBF7-F4D8-187E-CABA-E9F765C2936D}"/>
              </a:ext>
            </a:extLst>
          </p:cNvPr>
          <p:cNvSpPr/>
          <p:nvPr/>
        </p:nvSpPr>
        <p:spPr>
          <a:xfrm>
            <a:off x="9317256" y="3920215"/>
            <a:ext cx="2378472" cy="207264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43" name="액자 42">
            <a:extLst>
              <a:ext uri="{FF2B5EF4-FFF2-40B4-BE49-F238E27FC236}">
                <a16:creationId xmlns:a16="http://schemas.microsoft.com/office/drawing/2014/main" id="{F8D46F16-BE03-1A3B-A333-00BCAC7F7048}"/>
              </a:ext>
            </a:extLst>
          </p:cNvPr>
          <p:cNvSpPr/>
          <p:nvPr/>
        </p:nvSpPr>
        <p:spPr>
          <a:xfrm>
            <a:off x="2346951" y="6587809"/>
            <a:ext cx="211755" cy="203442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45" name="액자 44">
            <a:extLst>
              <a:ext uri="{FF2B5EF4-FFF2-40B4-BE49-F238E27FC236}">
                <a16:creationId xmlns:a16="http://schemas.microsoft.com/office/drawing/2014/main" id="{2A411FF0-40D9-5EEA-CAE5-87A4C304A843}"/>
              </a:ext>
            </a:extLst>
          </p:cNvPr>
          <p:cNvSpPr/>
          <p:nvPr/>
        </p:nvSpPr>
        <p:spPr>
          <a:xfrm>
            <a:off x="10143776" y="6572316"/>
            <a:ext cx="211755" cy="203442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94895F5-8B57-E4B6-9F6F-9B9ADC26F221}"/>
              </a:ext>
            </a:extLst>
          </p:cNvPr>
          <p:cNvSpPr txBox="1"/>
          <p:nvPr/>
        </p:nvSpPr>
        <p:spPr>
          <a:xfrm>
            <a:off x="2654447" y="6572316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200" b="1" dirty="0">
                <a:solidFill>
                  <a:srgbClr val="FF0000"/>
                </a:solidFill>
              </a:rPr>
              <a:t>0 1</a:t>
            </a:r>
            <a:endParaRPr kumimoji="1" lang="ko-Kore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A71BD0A-F612-3ECF-F0AA-51D690FD8174}"/>
              </a:ext>
            </a:extLst>
          </p:cNvPr>
          <p:cNvSpPr txBox="1"/>
          <p:nvPr/>
        </p:nvSpPr>
        <p:spPr>
          <a:xfrm>
            <a:off x="10452821" y="6560779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200" b="1" dirty="0">
                <a:solidFill>
                  <a:srgbClr val="FF0000"/>
                </a:solidFill>
              </a:rPr>
              <a:t>1 0</a:t>
            </a:r>
            <a:endParaRPr kumimoji="1" lang="ko-Kore-KR" altLang="en-US" sz="1200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2FED15B-0A6F-A3DA-F707-78C96F6C80C4}"/>
                  </a:ext>
                </a:extLst>
              </p:cNvPr>
              <p:cNvSpPr txBox="1"/>
              <p:nvPr/>
            </p:nvSpPr>
            <p:spPr>
              <a:xfrm>
                <a:off x="3731125" y="5231962"/>
                <a:ext cx="127137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kumimoji="1" lang="ko-Kore-KR" alt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"/>
                          <m:endChr m:val="⟩"/>
                          <m:ctrlPr>
                            <a:rPr kumimoji="1" lang="ko-Kore-KR" alt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|0</m:t>
                          </m:r>
                        </m:e>
                      </m:d>
                    </m:oMath>
                  </m:oMathPara>
                </a14:m>
                <a:endParaRPr kumimoji="1" lang="ko-Kore-KR" altLang="en-US" sz="20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2FED15B-0A6F-A3DA-F707-78C96F6C80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1125" y="5231962"/>
                <a:ext cx="1271371" cy="400110"/>
              </a:xfrm>
              <a:prstGeom prst="rect">
                <a:avLst/>
              </a:prstGeom>
              <a:blipFill>
                <a:blip r:embed="rId14"/>
                <a:stretch>
                  <a:fillRect l="-5882" t="-112121" r="-15686" b="-175758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DAE4BE33-FC7E-3DDC-99A3-030589CD6793}"/>
                  </a:ext>
                </a:extLst>
              </p:cNvPr>
              <p:cNvSpPr txBox="1"/>
              <p:nvPr/>
            </p:nvSpPr>
            <p:spPr>
              <a:xfrm>
                <a:off x="3765254" y="6022034"/>
                <a:ext cx="1229247" cy="4368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kumimoji="1" lang="ko-Kore-KR" alt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kumimoji="1" lang="ko-Kore-KR" alt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kumimoji="1" lang="en-US" altLang="ko-Kore-KR" sz="2000" b="0" i="1" dirty="0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|1</m:t>
                          </m:r>
                        </m:e>
                      </m:d>
                    </m:oMath>
                  </m:oMathPara>
                </a14:m>
                <a:endParaRPr kumimoji="1" lang="ko-Kore-KR" altLang="en-US" sz="20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DAE4BE33-FC7E-3DDC-99A3-030589CD67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5254" y="6022034"/>
                <a:ext cx="1229247" cy="436851"/>
              </a:xfrm>
              <a:prstGeom prst="rect">
                <a:avLst/>
              </a:prstGeom>
              <a:blipFill>
                <a:blip r:embed="rId15"/>
                <a:stretch>
                  <a:fillRect l="-8163" t="-154286" r="-30612" b="-228571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직선 연결선[R] 47">
            <a:extLst>
              <a:ext uri="{FF2B5EF4-FFF2-40B4-BE49-F238E27FC236}">
                <a16:creationId xmlns:a16="http://schemas.microsoft.com/office/drawing/2014/main" id="{81753649-1871-6527-5E8D-40A733A6B048}"/>
              </a:ext>
            </a:extLst>
          </p:cNvPr>
          <p:cNvCxnSpPr>
            <a:cxnSpLocks/>
          </p:cNvCxnSpPr>
          <p:nvPr/>
        </p:nvCxnSpPr>
        <p:spPr>
          <a:xfrm>
            <a:off x="5809147" y="2583829"/>
            <a:ext cx="548112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직선 연결선[R] 49">
            <a:extLst>
              <a:ext uri="{FF2B5EF4-FFF2-40B4-BE49-F238E27FC236}">
                <a16:creationId xmlns:a16="http://schemas.microsoft.com/office/drawing/2014/main" id="{E1CC73C8-93F0-030B-D6C5-3965FE797210}"/>
              </a:ext>
            </a:extLst>
          </p:cNvPr>
          <p:cNvCxnSpPr>
            <a:cxnSpLocks/>
          </p:cNvCxnSpPr>
          <p:nvPr/>
        </p:nvCxnSpPr>
        <p:spPr>
          <a:xfrm>
            <a:off x="4611587" y="3431734"/>
            <a:ext cx="548112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직선 연결선[R] 53">
            <a:extLst>
              <a:ext uri="{FF2B5EF4-FFF2-40B4-BE49-F238E27FC236}">
                <a16:creationId xmlns:a16="http://schemas.microsoft.com/office/drawing/2014/main" id="{CE7E18FD-6476-AA4C-C184-512EF4415B5E}"/>
              </a:ext>
            </a:extLst>
          </p:cNvPr>
          <p:cNvCxnSpPr>
            <a:cxnSpLocks/>
          </p:cNvCxnSpPr>
          <p:nvPr/>
        </p:nvCxnSpPr>
        <p:spPr>
          <a:xfrm>
            <a:off x="4611587" y="2583829"/>
            <a:ext cx="548112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5F9094A-560B-3A59-D433-5852D5B10D1A}"/>
              </a:ext>
            </a:extLst>
          </p:cNvPr>
          <p:cNvSpPr/>
          <p:nvPr/>
        </p:nvSpPr>
        <p:spPr>
          <a:xfrm>
            <a:off x="6389917" y="2172664"/>
            <a:ext cx="1953428" cy="1648931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577B592-35B6-8295-050A-87148215AF26}"/>
              </a:ext>
            </a:extLst>
          </p:cNvPr>
          <p:cNvSpPr txBox="1"/>
          <p:nvPr/>
        </p:nvSpPr>
        <p:spPr>
          <a:xfrm>
            <a:off x="6422116" y="3780551"/>
            <a:ext cx="18533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400" b="1" dirty="0">
                <a:solidFill>
                  <a:srgbClr val="2E75B6"/>
                </a:solidFill>
              </a:rPr>
              <a:t>Superposition state</a:t>
            </a:r>
          </a:p>
          <a:p>
            <a:pPr algn="ctr"/>
            <a:r>
              <a:rPr kumimoji="1" lang="en-US" altLang="ko-KR" sz="1400" b="1" dirty="0">
                <a:solidFill>
                  <a:srgbClr val="2E75B6"/>
                </a:solidFill>
              </a:rPr>
              <a:t>(</a:t>
            </a:r>
            <a:r>
              <a:rPr kumimoji="1" lang="ko-KR" altLang="en-US" sz="1400" b="1" dirty="0">
                <a:solidFill>
                  <a:srgbClr val="2E75B6"/>
                </a:solidFill>
              </a:rPr>
              <a:t>중첩상태</a:t>
            </a:r>
            <a:r>
              <a:rPr kumimoji="1" lang="en-US" altLang="ko-Kore-KR" sz="1400" b="1" dirty="0">
                <a:solidFill>
                  <a:srgbClr val="2E75B6"/>
                </a:solidFill>
              </a:rPr>
              <a:t>)</a:t>
            </a:r>
            <a:endParaRPr kumimoji="1" lang="ko-Kore-KR" altLang="en-US" sz="1400" b="1" dirty="0">
              <a:solidFill>
                <a:srgbClr val="2E75B6"/>
              </a:solidFill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A90CB555-DD82-B1DE-A07A-91FAB5D1A9B2}"/>
              </a:ext>
            </a:extLst>
          </p:cNvPr>
          <p:cNvSpPr/>
          <p:nvPr/>
        </p:nvSpPr>
        <p:spPr>
          <a:xfrm>
            <a:off x="6842008" y="5010958"/>
            <a:ext cx="739396" cy="1648931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374FD2F-085C-A633-4010-35862A0C4317}"/>
              </a:ext>
            </a:extLst>
          </p:cNvPr>
          <p:cNvSpPr txBox="1"/>
          <p:nvPr/>
        </p:nvSpPr>
        <p:spPr>
          <a:xfrm>
            <a:off x="6531504" y="6595035"/>
            <a:ext cx="13500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b="1" dirty="0">
                <a:solidFill>
                  <a:srgbClr val="2E75B6"/>
                </a:solidFill>
              </a:rPr>
              <a:t>measurement</a:t>
            </a:r>
            <a:endParaRPr kumimoji="1" lang="ko-Kore-KR" altLang="en-US" sz="1400" b="1" dirty="0">
              <a:solidFill>
                <a:srgbClr val="2E75B6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2F91E1B6-C674-8BD7-DD1B-517C5428D215}"/>
              </a:ext>
            </a:extLst>
          </p:cNvPr>
          <p:cNvSpPr txBox="1"/>
          <p:nvPr/>
        </p:nvSpPr>
        <p:spPr>
          <a:xfrm>
            <a:off x="2278432" y="3821595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200" b="1" dirty="0">
                <a:solidFill>
                  <a:srgbClr val="FF0000"/>
                </a:solidFill>
              </a:rPr>
              <a:t>0 1</a:t>
            </a:r>
            <a:endParaRPr kumimoji="1" lang="ko-Kore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A274A5FD-9987-2965-4E00-FA4F8862D86E}"/>
              </a:ext>
            </a:extLst>
          </p:cNvPr>
          <p:cNvSpPr txBox="1"/>
          <p:nvPr/>
        </p:nvSpPr>
        <p:spPr>
          <a:xfrm>
            <a:off x="9667384" y="4151783"/>
            <a:ext cx="16782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200" b="1" dirty="0">
                <a:solidFill>
                  <a:srgbClr val="FF0000"/>
                </a:solidFill>
              </a:rPr>
              <a:t>0 </a:t>
            </a:r>
            <a:r>
              <a:rPr kumimoji="1" lang="en-US" altLang="ko-KR" sz="1200" b="1" dirty="0">
                <a:solidFill>
                  <a:srgbClr val="FF0000"/>
                </a:solidFill>
              </a:rPr>
              <a:t>0</a:t>
            </a:r>
            <a:r>
              <a:rPr kumimoji="1" lang="ko-KR" altLang="en-US" sz="1200" b="1" dirty="0">
                <a:solidFill>
                  <a:srgbClr val="FF0000"/>
                </a:solidFill>
              </a:rPr>
              <a:t>      </a:t>
            </a:r>
            <a:r>
              <a:rPr kumimoji="1" lang="en-US" altLang="ko-KR" sz="1200" b="1" dirty="0">
                <a:solidFill>
                  <a:srgbClr val="FF0000"/>
                </a:solidFill>
              </a:rPr>
              <a:t>01</a:t>
            </a:r>
            <a:r>
              <a:rPr kumimoji="1" lang="ko-KR" altLang="en-US" sz="1200" b="1" dirty="0">
                <a:solidFill>
                  <a:srgbClr val="FF0000"/>
                </a:solidFill>
              </a:rPr>
              <a:t>      </a:t>
            </a:r>
            <a:r>
              <a:rPr kumimoji="1" lang="en-US" altLang="ko-KR" sz="1200" b="1" dirty="0">
                <a:solidFill>
                  <a:srgbClr val="FF0000"/>
                </a:solidFill>
              </a:rPr>
              <a:t>10</a:t>
            </a:r>
            <a:r>
              <a:rPr kumimoji="1" lang="ko-KR" altLang="en-US" sz="1200" b="1" dirty="0">
                <a:solidFill>
                  <a:srgbClr val="FF0000"/>
                </a:solidFill>
              </a:rPr>
              <a:t>      </a:t>
            </a:r>
            <a:r>
              <a:rPr kumimoji="1" lang="en-US" altLang="ko-KR" sz="1200" b="1" dirty="0">
                <a:solidFill>
                  <a:srgbClr val="FF0000"/>
                </a:solidFill>
              </a:rPr>
              <a:t>11</a:t>
            </a:r>
            <a:endParaRPr kumimoji="1" lang="ko-Kore-KR" altLang="en-US" sz="1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39318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E945C8-A836-4C93-1A18-E032E1414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KR" altLang="en-US" dirty="0"/>
              <a:t>양자프로그래밍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C74C1F3-448F-5DA8-C536-F0388C9AC6A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ko-Kore-KR" b="1" dirty="0">
                <a:solidFill>
                  <a:srgbClr val="2E75B6"/>
                </a:solidFill>
              </a:rPr>
              <a:t>CNOT gate</a:t>
            </a:r>
          </a:p>
          <a:p>
            <a:pPr>
              <a:buFontTx/>
              <a:buChar char="-"/>
            </a:pPr>
            <a:r>
              <a:rPr lang="ko-KR" altLang="en-US" sz="2400" dirty="0"/>
              <a:t>두개의 </a:t>
            </a:r>
            <a:r>
              <a:rPr lang="en-US" altLang="ko-KR" sz="2400" dirty="0"/>
              <a:t>qubit x, y</a:t>
            </a:r>
            <a:r>
              <a:rPr lang="ko-KR" altLang="en-US" sz="2400" dirty="0"/>
              <a:t>에 대하여 </a:t>
            </a:r>
            <a:r>
              <a:rPr lang="en-US" altLang="ko-KR" sz="2400" b="1" dirty="0">
                <a:solidFill>
                  <a:schemeClr val="accent6"/>
                </a:solidFill>
              </a:rPr>
              <a:t>control qubit </a:t>
            </a:r>
            <a:r>
              <a:rPr lang="en-US" altLang="ko-KR" sz="2400" dirty="0"/>
              <a:t>x</a:t>
            </a:r>
            <a:r>
              <a:rPr lang="ko-KR" altLang="en-US" sz="2400" dirty="0"/>
              <a:t>가 </a:t>
            </a:r>
            <a:r>
              <a:rPr lang="en-US" altLang="ko-KR" sz="2400" dirty="0"/>
              <a:t>1</a:t>
            </a:r>
            <a:r>
              <a:rPr lang="ko-KR" altLang="en-US" sz="2400" dirty="0"/>
              <a:t>일 때만</a:t>
            </a:r>
            <a:r>
              <a:rPr lang="en-US" altLang="ko-KR" sz="2400" dirty="0"/>
              <a:t>, </a:t>
            </a:r>
            <a:r>
              <a:rPr lang="en-US" altLang="ko-KR" sz="2400" b="1" dirty="0">
                <a:solidFill>
                  <a:schemeClr val="accent4"/>
                </a:solidFill>
              </a:rPr>
              <a:t>target qubit </a:t>
            </a:r>
            <a:r>
              <a:rPr lang="en-US" altLang="ko-KR" sz="2400" dirty="0"/>
              <a:t>y</a:t>
            </a:r>
            <a:r>
              <a:rPr lang="ko-KR" altLang="en-US" sz="2400" dirty="0"/>
              <a:t>가 </a:t>
            </a:r>
            <a:r>
              <a:rPr lang="en-US" altLang="ko-KR" sz="2400" dirty="0"/>
              <a:t>inverse</a:t>
            </a:r>
          </a:p>
          <a:p>
            <a:pPr>
              <a:buFontTx/>
              <a:buChar char="-"/>
            </a:pPr>
            <a:endParaRPr lang="en-US" altLang="ko-KR" sz="2400" dirty="0"/>
          </a:p>
          <a:p>
            <a:endParaRPr kumimoji="1" lang="en-US" altLang="ko-Kore-KR" dirty="0"/>
          </a:p>
          <a:p>
            <a:pPr marL="0" indent="0">
              <a:buNone/>
            </a:pPr>
            <a:endParaRPr kumimoji="1" lang="en-US" altLang="ko-Kore-KR" sz="4400" dirty="0"/>
          </a:p>
          <a:p>
            <a:r>
              <a:rPr kumimoji="1" lang="en-US" altLang="ko-Kore-KR" b="1" dirty="0">
                <a:solidFill>
                  <a:srgbClr val="2E75B6"/>
                </a:solidFill>
              </a:rPr>
              <a:t>Toffoli gat</a:t>
            </a:r>
            <a:r>
              <a:rPr kumimoji="1" lang="en-US" altLang="ko-KR" b="1" dirty="0">
                <a:solidFill>
                  <a:srgbClr val="2E75B6"/>
                </a:solidFill>
              </a:rPr>
              <a:t>e</a:t>
            </a:r>
            <a:endParaRPr kumimoji="1" lang="en-US" altLang="ko-Kore-KR" b="1" dirty="0">
              <a:solidFill>
                <a:srgbClr val="2E75B6"/>
              </a:solidFill>
            </a:endParaRPr>
          </a:p>
          <a:p>
            <a:pPr>
              <a:buFontTx/>
              <a:buChar char="-"/>
            </a:pPr>
            <a:r>
              <a:rPr lang="ko-KR" altLang="en-US" sz="2400" dirty="0"/>
              <a:t>세개의 </a:t>
            </a:r>
            <a:r>
              <a:rPr lang="en-US" altLang="ko-KR" sz="2400" dirty="0"/>
              <a:t>qubit x, y,</a:t>
            </a:r>
            <a:r>
              <a:rPr lang="ko-KR" altLang="en-US" sz="2400" dirty="0"/>
              <a:t> </a:t>
            </a:r>
            <a:r>
              <a:rPr lang="en-US" altLang="ko-KR" sz="2400" dirty="0"/>
              <a:t>z</a:t>
            </a:r>
            <a:r>
              <a:rPr lang="ko-KR" altLang="en-US" sz="2400" dirty="0"/>
              <a:t>에 대하여 </a:t>
            </a:r>
            <a:r>
              <a:rPr lang="en-US" altLang="ko-KR" sz="2400" b="1" dirty="0">
                <a:solidFill>
                  <a:schemeClr val="accent6"/>
                </a:solidFill>
              </a:rPr>
              <a:t>control qubit </a:t>
            </a:r>
            <a:r>
              <a:rPr lang="en-US" altLang="ko-KR" sz="2400" dirty="0"/>
              <a:t>x, y</a:t>
            </a:r>
            <a:r>
              <a:rPr lang="ko-KR" altLang="en-US" sz="2400" dirty="0"/>
              <a:t>가 모두</a:t>
            </a:r>
            <a:r>
              <a:rPr lang="en-US" altLang="ko-KR" sz="2400" dirty="0"/>
              <a:t>1</a:t>
            </a:r>
            <a:r>
              <a:rPr lang="ko-KR" altLang="en-US" sz="2400" dirty="0"/>
              <a:t>일 때만</a:t>
            </a:r>
            <a:r>
              <a:rPr lang="en-US" altLang="ko-KR" sz="2400" dirty="0"/>
              <a:t>, </a:t>
            </a:r>
            <a:r>
              <a:rPr lang="en-US" altLang="ko-KR" sz="2400" b="1" dirty="0">
                <a:solidFill>
                  <a:schemeClr val="accent4"/>
                </a:solidFill>
              </a:rPr>
              <a:t>target qubit </a:t>
            </a:r>
            <a:r>
              <a:rPr lang="en-US" altLang="ko-KR" sz="2400" dirty="0"/>
              <a:t>z inverse</a:t>
            </a:r>
          </a:p>
          <a:p>
            <a:pPr>
              <a:buFontTx/>
              <a:buChar char="-"/>
            </a:pPr>
            <a:endParaRPr lang="en-US" altLang="ko-KR" sz="2400" dirty="0"/>
          </a:p>
          <a:p>
            <a:pPr marL="0" indent="0">
              <a:buNone/>
            </a:pPr>
            <a:endParaRPr kumimoji="1" lang="ko-Kore-KR" altLang="en-US" sz="2600" b="1" dirty="0">
              <a:solidFill>
                <a:srgbClr val="2E75B6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B58ECF5-67A3-7513-C3D3-2ED58471BD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242" y="2050686"/>
            <a:ext cx="2635624" cy="1764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35A5F0E-EAA9-31B4-33E0-7F9AF91B36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5183" y="2067897"/>
            <a:ext cx="2635624" cy="179180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5FBDCD3-2A38-DFA2-F351-F60DCB5572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3527" y="2464304"/>
            <a:ext cx="736600" cy="952500"/>
          </a:xfrm>
          <a:prstGeom prst="rect">
            <a:avLst/>
          </a:prstGeom>
        </p:spPr>
      </p:pic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2236882F-ABD6-3E90-410A-223B224DA74A}"/>
              </a:ext>
            </a:extLst>
          </p:cNvPr>
          <p:cNvCxnSpPr>
            <a:cxnSpLocks/>
          </p:cNvCxnSpPr>
          <p:nvPr/>
        </p:nvCxnSpPr>
        <p:spPr>
          <a:xfrm>
            <a:off x="5216071" y="2585013"/>
            <a:ext cx="631371" cy="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8D514EA9-4064-27D1-EC89-768F72DF8FB9}"/>
              </a:ext>
            </a:extLst>
          </p:cNvPr>
          <p:cNvCxnSpPr>
            <a:cxnSpLocks/>
          </p:cNvCxnSpPr>
          <p:nvPr/>
        </p:nvCxnSpPr>
        <p:spPr>
          <a:xfrm>
            <a:off x="5216071" y="3154482"/>
            <a:ext cx="466270" cy="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FCFD8BA3-088F-3E6B-50F4-04579AB2B6BB}"/>
              </a:ext>
            </a:extLst>
          </p:cNvPr>
          <p:cNvCxnSpPr>
            <a:cxnSpLocks/>
          </p:cNvCxnSpPr>
          <p:nvPr/>
        </p:nvCxnSpPr>
        <p:spPr>
          <a:xfrm>
            <a:off x="5847442" y="2578208"/>
            <a:ext cx="1277843" cy="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700CB640-0FC1-2B54-F959-12A01704A13E}"/>
              </a:ext>
            </a:extLst>
          </p:cNvPr>
          <p:cNvCxnSpPr>
            <a:cxnSpLocks/>
          </p:cNvCxnSpPr>
          <p:nvPr/>
        </p:nvCxnSpPr>
        <p:spPr>
          <a:xfrm>
            <a:off x="6074227" y="3147677"/>
            <a:ext cx="1092172" cy="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2432810-62D3-37DE-5DE1-07F302BF98B1}"/>
              </a:ext>
            </a:extLst>
          </p:cNvPr>
          <p:cNvSpPr txBox="1"/>
          <p:nvPr/>
        </p:nvSpPr>
        <p:spPr>
          <a:xfrm>
            <a:off x="2906485" y="3574115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solidFill>
                  <a:srgbClr val="FF0000"/>
                </a:solidFill>
              </a:rPr>
              <a:t>1</a:t>
            </a:r>
            <a:r>
              <a:rPr kumimoji="1" lang="ko-KR" altLang="en-US" b="1" dirty="0">
                <a:solidFill>
                  <a:srgbClr val="FF0000"/>
                </a:solidFill>
              </a:rPr>
              <a:t> </a:t>
            </a:r>
            <a:r>
              <a:rPr kumimoji="1" lang="en-US" altLang="ko-KR" b="1" dirty="0">
                <a:solidFill>
                  <a:srgbClr val="FF0000"/>
                </a:solidFill>
              </a:rPr>
              <a:t>0</a:t>
            </a:r>
            <a:endParaRPr kumimoji="1" lang="ko-Kore-KR" altLang="en-US" b="1" dirty="0">
              <a:solidFill>
                <a:srgbClr val="FF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BF3B7C3-4ACC-131B-84C4-2CD01560E856}"/>
              </a:ext>
            </a:extLst>
          </p:cNvPr>
          <p:cNvSpPr txBox="1"/>
          <p:nvPr/>
        </p:nvSpPr>
        <p:spPr>
          <a:xfrm>
            <a:off x="10017994" y="3592174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solidFill>
                  <a:srgbClr val="FF0000"/>
                </a:solidFill>
              </a:rPr>
              <a:t>1</a:t>
            </a:r>
            <a:r>
              <a:rPr kumimoji="1" lang="ko-KR" altLang="en-US" b="1" dirty="0">
                <a:solidFill>
                  <a:srgbClr val="FF0000"/>
                </a:solidFill>
              </a:rPr>
              <a:t> </a:t>
            </a:r>
            <a:r>
              <a:rPr kumimoji="1" lang="en-US" altLang="ko-KR" b="1" dirty="0">
                <a:solidFill>
                  <a:srgbClr val="FF0000"/>
                </a:solidFill>
              </a:rPr>
              <a:t>1</a:t>
            </a:r>
            <a:endParaRPr kumimoji="1" lang="ko-Kore-KR" altLang="en-US" b="1" dirty="0">
              <a:solidFill>
                <a:srgbClr val="FF0000"/>
              </a:solidFill>
            </a:endParaRPr>
          </a:p>
        </p:txBody>
      </p:sp>
      <p:sp>
        <p:nvSpPr>
          <p:cNvPr id="17" name="액자 16">
            <a:extLst>
              <a:ext uri="{FF2B5EF4-FFF2-40B4-BE49-F238E27FC236}">
                <a16:creationId xmlns:a16="http://schemas.microsoft.com/office/drawing/2014/main" id="{1EA70971-A099-0ACB-1504-6EEA685326E6}"/>
              </a:ext>
            </a:extLst>
          </p:cNvPr>
          <p:cNvSpPr/>
          <p:nvPr/>
        </p:nvSpPr>
        <p:spPr>
          <a:xfrm>
            <a:off x="2629414" y="3652737"/>
            <a:ext cx="211755" cy="203442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18" name="액자 17">
            <a:extLst>
              <a:ext uri="{FF2B5EF4-FFF2-40B4-BE49-F238E27FC236}">
                <a16:creationId xmlns:a16="http://schemas.microsoft.com/office/drawing/2014/main" id="{186036F1-ADCD-EDFD-A884-C032EEB6CBB2}"/>
              </a:ext>
            </a:extLst>
          </p:cNvPr>
          <p:cNvSpPr/>
          <p:nvPr/>
        </p:nvSpPr>
        <p:spPr>
          <a:xfrm>
            <a:off x="9709674" y="3654212"/>
            <a:ext cx="211755" cy="203442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C19F472-C7C9-6C76-DEF6-F2C8A031BDCF}"/>
                  </a:ext>
                </a:extLst>
              </p:cNvPr>
              <p:cNvSpPr txBox="1"/>
              <p:nvPr/>
            </p:nvSpPr>
            <p:spPr>
              <a:xfrm>
                <a:off x="4002042" y="2390263"/>
                <a:ext cx="1271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kumimoji="1" lang="ko-Kore-KR" alt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"/>
                          <m:endChr m:val="⟩"/>
                          <m:ctrlPr>
                            <a:rPr kumimoji="1" lang="ko-Kore-KR" alt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|1</m:t>
                          </m:r>
                        </m:e>
                      </m:d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C19F472-C7C9-6C76-DEF6-F2C8A031BD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2042" y="2390263"/>
                <a:ext cx="1271371" cy="369332"/>
              </a:xfrm>
              <a:prstGeom prst="rect">
                <a:avLst/>
              </a:prstGeom>
              <a:blipFill>
                <a:blip r:embed="rId5"/>
                <a:stretch>
                  <a:fillRect l="-990" t="-106667" r="-8911" b="-17000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CF4C0F0-4BFE-19FB-62AE-32BD75D9A8EA}"/>
                  </a:ext>
                </a:extLst>
              </p:cNvPr>
              <p:cNvSpPr txBox="1"/>
              <p:nvPr/>
            </p:nvSpPr>
            <p:spPr>
              <a:xfrm>
                <a:off x="4036171" y="2951735"/>
                <a:ext cx="1237242" cy="4023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kumimoji="1" lang="ko-Kore-KR" alt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kumimoji="1" lang="ko-Kore-KR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kumimoji="1" lang="en-US" altLang="ko-Kore-KR" b="0" i="1" dirty="0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|0</m:t>
                          </m:r>
                        </m:e>
                      </m:d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CF4C0F0-4BFE-19FB-62AE-32BD75D9A8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6171" y="2951735"/>
                <a:ext cx="1237242" cy="402354"/>
              </a:xfrm>
              <a:prstGeom prst="rect">
                <a:avLst/>
              </a:prstGeom>
              <a:blipFill>
                <a:blip r:embed="rId6"/>
                <a:stretch>
                  <a:fillRect l="-1010" t="-153125" r="-23232" b="-234375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5E61DB0-C1EE-9A06-FC46-9BCAB2CFB300}"/>
                  </a:ext>
                </a:extLst>
              </p:cNvPr>
              <p:cNvSpPr txBox="1"/>
              <p:nvPr/>
            </p:nvSpPr>
            <p:spPr>
              <a:xfrm>
                <a:off x="7081749" y="2385028"/>
                <a:ext cx="1271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kumimoji="1" lang="ko-Kore-KR" alt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"/>
                          <m:endChr m:val="⟩"/>
                          <m:ctrlPr>
                            <a:rPr kumimoji="1" lang="ko-Kore-KR" alt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|1</m:t>
                          </m:r>
                        </m:e>
                      </m:d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5E61DB0-C1EE-9A06-FC46-9BCAB2CFB3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1749" y="2385028"/>
                <a:ext cx="1271371" cy="369332"/>
              </a:xfrm>
              <a:prstGeom prst="rect">
                <a:avLst/>
              </a:prstGeom>
              <a:blipFill>
                <a:blip r:embed="rId7"/>
                <a:stretch>
                  <a:fillRect t="-106667" r="-9901" b="-17000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B30FAF8-A29B-B7DB-2D8D-24F2BF8654C5}"/>
                  </a:ext>
                </a:extLst>
              </p:cNvPr>
              <p:cNvSpPr txBox="1"/>
              <p:nvPr/>
            </p:nvSpPr>
            <p:spPr>
              <a:xfrm>
                <a:off x="7115878" y="2946500"/>
                <a:ext cx="1237242" cy="4023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kumimoji="1" lang="ko-Kore-KR" alt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kumimoji="1" lang="ko-Kore-KR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kumimoji="1" lang="en-US" altLang="ko-Kore-KR" b="0" i="1" dirty="0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|1</m:t>
                          </m:r>
                        </m:e>
                      </m:d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B30FAF8-A29B-B7DB-2D8D-24F2BF8654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5878" y="2946500"/>
                <a:ext cx="1237242" cy="402354"/>
              </a:xfrm>
              <a:prstGeom prst="rect">
                <a:avLst/>
              </a:prstGeom>
              <a:blipFill>
                <a:blip r:embed="rId8"/>
                <a:stretch>
                  <a:fillRect l="-2041" t="-145455" r="-24490" b="-224242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C8EA8B-A599-657B-834A-E29E561D78A8}"/>
              </a:ext>
            </a:extLst>
          </p:cNvPr>
          <p:cNvSpPr/>
          <p:nvPr/>
        </p:nvSpPr>
        <p:spPr>
          <a:xfrm>
            <a:off x="4158343" y="2413277"/>
            <a:ext cx="976714" cy="358634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CD0780B-F8AD-386B-10F7-C1DDF34857CE}"/>
              </a:ext>
            </a:extLst>
          </p:cNvPr>
          <p:cNvSpPr/>
          <p:nvPr/>
        </p:nvSpPr>
        <p:spPr>
          <a:xfrm>
            <a:off x="4158343" y="2990220"/>
            <a:ext cx="976714" cy="358634"/>
          </a:xfrm>
          <a:prstGeom prst="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9BF1E778-8EA3-D838-A45A-08892AB1FE1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07575" y="2385690"/>
            <a:ext cx="406021" cy="426843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F72B9568-D0B3-04E9-95FF-E83C9ACB08D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07575" y="2940577"/>
            <a:ext cx="406021" cy="426843"/>
          </a:xfrm>
          <a:prstGeom prst="rect">
            <a:avLst/>
          </a:prstGeom>
        </p:spPr>
      </p:pic>
      <p:sp>
        <p:nvSpPr>
          <p:cNvPr id="40" name="직사각형 39">
            <a:extLst>
              <a:ext uri="{FF2B5EF4-FFF2-40B4-BE49-F238E27FC236}">
                <a16:creationId xmlns:a16="http://schemas.microsoft.com/office/drawing/2014/main" id="{6AC2F959-B212-64B9-0E20-9E5A5F33D6A9}"/>
              </a:ext>
            </a:extLst>
          </p:cNvPr>
          <p:cNvSpPr/>
          <p:nvPr/>
        </p:nvSpPr>
        <p:spPr>
          <a:xfrm>
            <a:off x="7224814" y="2390263"/>
            <a:ext cx="976714" cy="358634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AB32922-C085-E526-2184-6DDA1D1A04B0}"/>
              </a:ext>
            </a:extLst>
          </p:cNvPr>
          <p:cNvSpPr/>
          <p:nvPr/>
        </p:nvSpPr>
        <p:spPr>
          <a:xfrm>
            <a:off x="7224814" y="2967206"/>
            <a:ext cx="976714" cy="358634"/>
          </a:xfrm>
          <a:prstGeom prst="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A5ABEF99-5C29-EE4E-83F9-D436C83DDEE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56974" y="5244354"/>
            <a:ext cx="736600" cy="1536700"/>
          </a:xfrm>
          <a:prstGeom prst="rect">
            <a:avLst/>
          </a:prstGeom>
        </p:spPr>
      </p:pic>
      <p:cxnSp>
        <p:nvCxnSpPr>
          <p:cNvPr id="43" name="직선 연결선[R] 42">
            <a:extLst>
              <a:ext uri="{FF2B5EF4-FFF2-40B4-BE49-F238E27FC236}">
                <a16:creationId xmlns:a16="http://schemas.microsoft.com/office/drawing/2014/main" id="{7C029BE4-D772-9E68-DA22-E09529A3EDE2}"/>
              </a:ext>
            </a:extLst>
          </p:cNvPr>
          <p:cNvCxnSpPr>
            <a:cxnSpLocks/>
          </p:cNvCxnSpPr>
          <p:nvPr/>
        </p:nvCxnSpPr>
        <p:spPr>
          <a:xfrm>
            <a:off x="5199029" y="5930871"/>
            <a:ext cx="631371" cy="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직선 연결선[R] 43">
            <a:extLst>
              <a:ext uri="{FF2B5EF4-FFF2-40B4-BE49-F238E27FC236}">
                <a16:creationId xmlns:a16="http://schemas.microsoft.com/office/drawing/2014/main" id="{5A670DBB-42B9-F824-F041-BBE3BE50461A}"/>
              </a:ext>
            </a:extLst>
          </p:cNvPr>
          <p:cNvCxnSpPr>
            <a:cxnSpLocks/>
          </p:cNvCxnSpPr>
          <p:nvPr/>
        </p:nvCxnSpPr>
        <p:spPr>
          <a:xfrm>
            <a:off x="5199029" y="6500340"/>
            <a:ext cx="466270" cy="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직선 연결선[R] 46">
            <a:extLst>
              <a:ext uri="{FF2B5EF4-FFF2-40B4-BE49-F238E27FC236}">
                <a16:creationId xmlns:a16="http://schemas.microsoft.com/office/drawing/2014/main" id="{316557C4-5561-AD9B-9460-68ED77898B96}"/>
              </a:ext>
            </a:extLst>
          </p:cNvPr>
          <p:cNvCxnSpPr>
            <a:cxnSpLocks/>
          </p:cNvCxnSpPr>
          <p:nvPr/>
        </p:nvCxnSpPr>
        <p:spPr>
          <a:xfrm>
            <a:off x="5208104" y="5364814"/>
            <a:ext cx="631371" cy="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직선 연결선[R] 49">
            <a:extLst>
              <a:ext uri="{FF2B5EF4-FFF2-40B4-BE49-F238E27FC236}">
                <a16:creationId xmlns:a16="http://schemas.microsoft.com/office/drawing/2014/main" id="{CF5E3346-E70D-6E22-F439-B9C43C49CA0A}"/>
              </a:ext>
            </a:extLst>
          </p:cNvPr>
          <p:cNvCxnSpPr>
            <a:cxnSpLocks/>
          </p:cNvCxnSpPr>
          <p:nvPr/>
        </p:nvCxnSpPr>
        <p:spPr>
          <a:xfrm>
            <a:off x="5916743" y="5930871"/>
            <a:ext cx="1277843" cy="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0E859A2C-8C6D-EC9D-139F-95CDB2E4318D}"/>
              </a:ext>
            </a:extLst>
          </p:cNvPr>
          <p:cNvCxnSpPr>
            <a:cxnSpLocks/>
          </p:cNvCxnSpPr>
          <p:nvPr/>
        </p:nvCxnSpPr>
        <p:spPr>
          <a:xfrm>
            <a:off x="6121756" y="6500340"/>
            <a:ext cx="1092172" cy="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직선 연결선[R] 52">
            <a:extLst>
              <a:ext uri="{FF2B5EF4-FFF2-40B4-BE49-F238E27FC236}">
                <a16:creationId xmlns:a16="http://schemas.microsoft.com/office/drawing/2014/main" id="{127BEC2D-0405-EE36-4452-81295EA8EF1C}"/>
              </a:ext>
            </a:extLst>
          </p:cNvPr>
          <p:cNvCxnSpPr>
            <a:cxnSpLocks/>
          </p:cNvCxnSpPr>
          <p:nvPr/>
        </p:nvCxnSpPr>
        <p:spPr>
          <a:xfrm>
            <a:off x="5951199" y="5364814"/>
            <a:ext cx="1277843" cy="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9" name="그림 48">
            <a:extLst>
              <a:ext uri="{FF2B5EF4-FFF2-40B4-BE49-F238E27FC236}">
                <a16:creationId xmlns:a16="http://schemas.microsoft.com/office/drawing/2014/main" id="{221DFF88-62F2-429A-C1F1-32194B18356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71093" y="6296511"/>
            <a:ext cx="406021" cy="426843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08ACF988-6EC0-BB33-725B-309A35FFC3C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71093" y="5717449"/>
            <a:ext cx="406021" cy="426843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8803CF4F-062B-AF97-4828-CD53AB47FE2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71093" y="5151392"/>
            <a:ext cx="406021" cy="42684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0AF1D8B7-F82B-A6D9-FD69-32A4773DDCE5}"/>
                  </a:ext>
                </a:extLst>
              </p:cNvPr>
              <p:cNvSpPr txBox="1"/>
              <p:nvPr/>
            </p:nvSpPr>
            <p:spPr>
              <a:xfrm>
                <a:off x="4002042" y="5165936"/>
                <a:ext cx="1271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kumimoji="1" lang="ko-Kore-KR" alt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"/>
                          <m:endChr m:val="⟩"/>
                          <m:ctrlPr>
                            <a:rPr kumimoji="1" lang="ko-Kore-KR" alt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|1</m:t>
                          </m:r>
                        </m:e>
                      </m:d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0AF1D8B7-F82B-A6D9-FD69-32A4773DDC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2042" y="5165936"/>
                <a:ext cx="1271371" cy="369332"/>
              </a:xfrm>
              <a:prstGeom prst="rect">
                <a:avLst/>
              </a:prstGeom>
              <a:blipFill>
                <a:blip r:embed="rId11"/>
                <a:stretch>
                  <a:fillRect l="-990" t="-106667" r="-8911" b="-17000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3AA91B0E-B133-09B5-933B-1E912361CF53}"/>
                  </a:ext>
                </a:extLst>
              </p:cNvPr>
              <p:cNvSpPr txBox="1"/>
              <p:nvPr/>
            </p:nvSpPr>
            <p:spPr>
              <a:xfrm>
                <a:off x="4036171" y="5727408"/>
                <a:ext cx="1237242" cy="4023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kumimoji="1" lang="ko-Kore-KR" alt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kumimoji="1" lang="ko-Kore-KR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kumimoji="1" lang="en-US" altLang="ko-Kore-KR" b="0" i="1" dirty="0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3AA91B0E-B133-09B5-933B-1E912361CF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6171" y="5727408"/>
                <a:ext cx="1237242" cy="402354"/>
              </a:xfrm>
              <a:prstGeom prst="rect">
                <a:avLst/>
              </a:prstGeom>
              <a:blipFill>
                <a:blip r:embed="rId12"/>
                <a:stretch>
                  <a:fillRect l="-1010" t="-153125" r="-23232" b="-23125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직사각형 60">
            <a:extLst>
              <a:ext uri="{FF2B5EF4-FFF2-40B4-BE49-F238E27FC236}">
                <a16:creationId xmlns:a16="http://schemas.microsoft.com/office/drawing/2014/main" id="{864B4316-C465-7AE7-7491-36B5902ACA57}"/>
              </a:ext>
            </a:extLst>
          </p:cNvPr>
          <p:cNvSpPr/>
          <p:nvPr/>
        </p:nvSpPr>
        <p:spPr>
          <a:xfrm>
            <a:off x="4158343" y="5188949"/>
            <a:ext cx="976714" cy="923221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C490BA73-70DE-2119-F86B-DA1FFA98DDC3}"/>
                  </a:ext>
                </a:extLst>
              </p:cNvPr>
              <p:cNvSpPr txBox="1"/>
              <p:nvPr/>
            </p:nvSpPr>
            <p:spPr>
              <a:xfrm>
                <a:off x="7114072" y="5170118"/>
                <a:ext cx="1271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kumimoji="1" lang="ko-Kore-KR" alt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"/>
                          <m:endChr m:val="⟩"/>
                          <m:ctrlPr>
                            <a:rPr kumimoji="1" lang="ko-Kore-KR" alt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|1</m:t>
                          </m:r>
                        </m:e>
                      </m:d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C490BA73-70DE-2119-F86B-DA1FFA98DD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4072" y="5170118"/>
                <a:ext cx="1271371" cy="369332"/>
              </a:xfrm>
              <a:prstGeom prst="rect">
                <a:avLst/>
              </a:prstGeom>
              <a:blipFill>
                <a:blip r:embed="rId13"/>
                <a:stretch>
                  <a:fillRect l="-990" t="-110000" r="-9901" b="-17000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6F604ED0-50BC-7E22-6199-26E9DE61DA71}"/>
                  </a:ext>
                </a:extLst>
              </p:cNvPr>
              <p:cNvSpPr txBox="1"/>
              <p:nvPr/>
            </p:nvSpPr>
            <p:spPr>
              <a:xfrm>
                <a:off x="7148201" y="5709818"/>
                <a:ext cx="1237242" cy="4023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kumimoji="1" lang="ko-Kore-KR" alt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kumimoji="1" lang="ko-Kore-KR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kumimoji="1" lang="en-US" altLang="ko-Kore-KR" b="0" i="1" dirty="0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6F604ED0-50BC-7E22-6199-26E9DE61DA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8201" y="5709818"/>
                <a:ext cx="1237242" cy="402354"/>
              </a:xfrm>
              <a:prstGeom prst="rect">
                <a:avLst/>
              </a:prstGeom>
              <a:blipFill>
                <a:blip r:embed="rId14"/>
                <a:stretch>
                  <a:fillRect l="-2041" t="-148485" r="-23469" b="-224242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직사각형 64">
            <a:extLst>
              <a:ext uri="{FF2B5EF4-FFF2-40B4-BE49-F238E27FC236}">
                <a16:creationId xmlns:a16="http://schemas.microsoft.com/office/drawing/2014/main" id="{33220BF8-FA8B-7050-77D0-95EA8BEF5B1E}"/>
              </a:ext>
            </a:extLst>
          </p:cNvPr>
          <p:cNvSpPr/>
          <p:nvPr/>
        </p:nvSpPr>
        <p:spPr>
          <a:xfrm>
            <a:off x="7270373" y="5193131"/>
            <a:ext cx="976714" cy="936623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C992419-E766-D949-F056-EA85F0417CCF}"/>
                  </a:ext>
                </a:extLst>
              </p:cNvPr>
              <p:cNvSpPr txBox="1"/>
              <p:nvPr/>
            </p:nvSpPr>
            <p:spPr>
              <a:xfrm>
                <a:off x="4045873" y="6281755"/>
                <a:ext cx="1237242" cy="4023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kumimoji="1" lang="ko-Kore-KR" alt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kumimoji="1" lang="ko-Kore-KR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  <m:r>
                            <a:rPr kumimoji="1" lang="en-US" altLang="ko-Kore-KR" b="0" i="1" dirty="0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|0</m:t>
                          </m:r>
                        </m:e>
                      </m:d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C992419-E766-D949-F056-EA85F0417C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5873" y="6281755"/>
                <a:ext cx="1237242" cy="402354"/>
              </a:xfrm>
              <a:prstGeom prst="rect">
                <a:avLst/>
              </a:prstGeom>
              <a:blipFill>
                <a:blip r:embed="rId15"/>
                <a:stretch>
                  <a:fillRect l="-2020" t="-148485" r="-22222" b="-224242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직사각형 67">
            <a:extLst>
              <a:ext uri="{FF2B5EF4-FFF2-40B4-BE49-F238E27FC236}">
                <a16:creationId xmlns:a16="http://schemas.microsoft.com/office/drawing/2014/main" id="{5ACEC4B5-1274-975B-EA1E-EE2A5F50342B}"/>
              </a:ext>
            </a:extLst>
          </p:cNvPr>
          <p:cNvSpPr/>
          <p:nvPr/>
        </p:nvSpPr>
        <p:spPr>
          <a:xfrm>
            <a:off x="4168045" y="6320240"/>
            <a:ext cx="976714" cy="358634"/>
          </a:xfrm>
          <a:prstGeom prst="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CF2861EA-84FD-845B-7C0B-E0FBB1B7D375}"/>
                  </a:ext>
                </a:extLst>
              </p:cNvPr>
              <p:cNvSpPr txBox="1"/>
              <p:nvPr/>
            </p:nvSpPr>
            <p:spPr>
              <a:xfrm>
                <a:off x="7148201" y="6281755"/>
                <a:ext cx="1237242" cy="4023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kumimoji="1" lang="ko-Kore-KR" alt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kumimoji="1" lang="ko-Kore-KR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  <m:r>
                            <a:rPr kumimoji="1" lang="en-US" altLang="ko-Kore-KR" b="0" i="1" dirty="0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|0</m:t>
                          </m:r>
                        </m:e>
                      </m:d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CF2861EA-84FD-845B-7C0B-E0FBB1B7D3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8201" y="6281755"/>
                <a:ext cx="1237242" cy="402354"/>
              </a:xfrm>
              <a:prstGeom prst="rect">
                <a:avLst/>
              </a:prstGeom>
              <a:blipFill>
                <a:blip r:embed="rId16"/>
                <a:stretch>
                  <a:fillRect l="-3061" t="-148485" r="-23469" b="-224242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직사각형 69">
            <a:extLst>
              <a:ext uri="{FF2B5EF4-FFF2-40B4-BE49-F238E27FC236}">
                <a16:creationId xmlns:a16="http://schemas.microsoft.com/office/drawing/2014/main" id="{8C9D9D15-B4E9-E5C6-80D5-CE0EE7C4448A}"/>
              </a:ext>
            </a:extLst>
          </p:cNvPr>
          <p:cNvSpPr/>
          <p:nvPr/>
        </p:nvSpPr>
        <p:spPr>
          <a:xfrm>
            <a:off x="7270373" y="6320240"/>
            <a:ext cx="976714" cy="358634"/>
          </a:xfrm>
          <a:prstGeom prst="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72" name="그림 71">
            <a:extLst>
              <a:ext uri="{FF2B5EF4-FFF2-40B4-BE49-F238E27FC236}">
                <a16:creationId xmlns:a16="http://schemas.microsoft.com/office/drawing/2014/main" id="{3434803A-1D46-A467-7B3B-C31CCAA5BE43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703393" y="5041455"/>
            <a:ext cx="2540417" cy="1766813"/>
          </a:xfrm>
          <a:prstGeom prst="rect">
            <a:avLst/>
          </a:prstGeom>
        </p:spPr>
      </p:pic>
      <p:pic>
        <p:nvPicPr>
          <p:cNvPr id="73" name="그림 72">
            <a:extLst>
              <a:ext uri="{FF2B5EF4-FFF2-40B4-BE49-F238E27FC236}">
                <a16:creationId xmlns:a16="http://schemas.microsoft.com/office/drawing/2014/main" id="{0EF2A45D-2DBD-C4B2-309C-6F6E91D37129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351226" y="5038420"/>
            <a:ext cx="2540418" cy="1766814"/>
          </a:xfrm>
          <a:prstGeom prst="rect">
            <a:avLst/>
          </a:prstGeom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273BA6C3-BCDF-8A67-DCAE-E2417665FFFC}"/>
              </a:ext>
            </a:extLst>
          </p:cNvPr>
          <p:cNvSpPr txBox="1"/>
          <p:nvPr/>
        </p:nvSpPr>
        <p:spPr>
          <a:xfrm>
            <a:off x="2944211" y="6530501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solidFill>
                  <a:srgbClr val="FF0000"/>
                </a:solidFill>
              </a:rPr>
              <a:t>1</a:t>
            </a:r>
            <a:r>
              <a:rPr kumimoji="1" lang="ko-KR" altLang="en-US" b="1" dirty="0">
                <a:solidFill>
                  <a:srgbClr val="FF0000"/>
                </a:solidFill>
              </a:rPr>
              <a:t> </a:t>
            </a:r>
            <a:r>
              <a:rPr kumimoji="1" lang="en-US" altLang="ko-KR" b="1" dirty="0">
                <a:solidFill>
                  <a:srgbClr val="FF0000"/>
                </a:solidFill>
              </a:rPr>
              <a:t>1 0</a:t>
            </a:r>
            <a:endParaRPr kumimoji="1" lang="ko-Kore-KR" altLang="en-US" b="1" dirty="0">
              <a:solidFill>
                <a:srgbClr val="FF0000"/>
              </a:solidFill>
            </a:endParaRPr>
          </a:p>
        </p:txBody>
      </p:sp>
      <p:sp>
        <p:nvSpPr>
          <p:cNvPr id="75" name="액자 74">
            <a:extLst>
              <a:ext uri="{FF2B5EF4-FFF2-40B4-BE49-F238E27FC236}">
                <a16:creationId xmlns:a16="http://schemas.microsoft.com/office/drawing/2014/main" id="{9020BF78-869F-D58F-07B9-20234D132DFE}"/>
              </a:ext>
            </a:extLst>
          </p:cNvPr>
          <p:cNvSpPr/>
          <p:nvPr/>
        </p:nvSpPr>
        <p:spPr>
          <a:xfrm>
            <a:off x="2667140" y="6616872"/>
            <a:ext cx="211755" cy="203442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1C397149-C8AD-2A29-91C3-24180471EFBF}"/>
              </a:ext>
            </a:extLst>
          </p:cNvPr>
          <p:cNvSpPr txBox="1"/>
          <p:nvPr/>
        </p:nvSpPr>
        <p:spPr>
          <a:xfrm>
            <a:off x="10292910" y="6515441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solidFill>
                  <a:srgbClr val="FF0000"/>
                </a:solidFill>
              </a:rPr>
              <a:t>1</a:t>
            </a:r>
            <a:r>
              <a:rPr kumimoji="1" lang="ko-KR" altLang="en-US" b="1" dirty="0">
                <a:solidFill>
                  <a:srgbClr val="FF0000"/>
                </a:solidFill>
              </a:rPr>
              <a:t> </a:t>
            </a:r>
            <a:r>
              <a:rPr kumimoji="1" lang="en-US" altLang="ko-KR" b="1" dirty="0">
                <a:solidFill>
                  <a:srgbClr val="FF0000"/>
                </a:solidFill>
              </a:rPr>
              <a:t>1 1</a:t>
            </a:r>
            <a:endParaRPr kumimoji="1" lang="ko-Kore-KR" altLang="en-US" b="1" dirty="0">
              <a:solidFill>
                <a:srgbClr val="FF0000"/>
              </a:solidFill>
            </a:endParaRPr>
          </a:p>
        </p:txBody>
      </p:sp>
      <p:sp>
        <p:nvSpPr>
          <p:cNvPr id="78" name="액자 77">
            <a:extLst>
              <a:ext uri="{FF2B5EF4-FFF2-40B4-BE49-F238E27FC236}">
                <a16:creationId xmlns:a16="http://schemas.microsoft.com/office/drawing/2014/main" id="{DE99BCBB-EC79-1EEF-2666-DE3D0D860B31}"/>
              </a:ext>
            </a:extLst>
          </p:cNvPr>
          <p:cNvSpPr/>
          <p:nvPr/>
        </p:nvSpPr>
        <p:spPr>
          <a:xfrm>
            <a:off x="10015839" y="6594063"/>
            <a:ext cx="211755" cy="203442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B6EC7783-939B-4E76-4FBE-3D24DC3E1416}"/>
              </a:ext>
            </a:extLst>
          </p:cNvPr>
          <p:cNvSpPr/>
          <p:nvPr/>
        </p:nvSpPr>
        <p:spPr>
          <a:xfrm>
            <a:off x="3173162" y="3651449"/>
            <a:ext cx="162704" cy="204730"/>
          </a:xfrm>
          <a:prstGeom prst="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068DBFA9-DEF8-64C1-86DB-C4CE10BD565E}"/>
              </a:ext>
            </a:extLst>
          </p:cNvPr>
          <p:cNvSpPr/>
          <p:nvPr/>
        </p:nvSpPr>
        <p:spPr>
          <a:xfrm>
            <a:off x="3398377" y="6616872"/>
            <a:ext cx="162704" cy="204730"/>
          </a:xfrm>
          <a:prstGeom prst="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40FB9B51-2717-E4D7-796A-DB583EED3819}"/>
              </a:ext>
            </a:extLst>
          </p:cNvPr>
          <p:cNvSpPr/>
          <p:nvPr/>
        </p:nvSpPr>
        <p:spPr>
          <a:xfrm>
            <a:off x="10759422" y="6600504"/>
            <a:ext cx="162704" cy="204730"/>
          </a:xfrm>
          <a:prstGeom prst="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0401BB3E-75B6-A851-DD04-0D648CA655A0}"/>
              </a:ext>
            </a:extLst>
          </p:cNvPr>
          <p:cNvSpPr/>
          <p:nvPr/>
        </p:nvSpPr>
        <p:spPr>
          <a:xfrm>
            <a:off x="10292910" y="3674475"/>
            <a:ext cx="162704" cy="204730"/>
          </a:xfrm>
          <a:prstGeom prst="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03429C3F-549F-F8D8-C4B2-5297DB367893}"/>
              </a:ext>
            </a:extLst>
          </p:cNvPr>
          <p:cNvSpPr/>
          <p:nvPr/>
        </p:nvSpPr>
        <p:spPr>
          <a:xfrm>
            <a:off x="2974902" y="3647933"/>
            <a:ext cx="162704" cy="21177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2A120C1F-1B4C-A9A7-6399-AB0ECD07703E}"/>
              </a:ext>
            </a:extLst>
          </p:cNvPr>
          <p:cNvSpPr/>
          <p:nvPr/>
        </p:nvSpPr>
        <p:spPr>
          <a:xfrm>
            <a:off x="10089237" y="3666150"/>
            <a:ext cx="162704" cy="21177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A1DDDFB1-F3AA-1F15-3890-24EA4E94A307}"/>
              </a:ext>
            </a:extLst>
          </p:cNvPr>
          <p:cNvSpPr/>
          <p:nvPr/>
        </p:nvSpPr>
        <p:spPr>
          <a:xfrm>
            <a:off x="3027290" y="6608971"/>
            <a:ext cx="316817" cy="21177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DA7A1DBA-B5CA-8B01-8CDB-33A02342059A}"/>
              </a:ext>
            </a:extLst>
          </p:cNvPr>
          <p:cNvSpPr/>
          <p:nvPr/>
        </p:nvSpPr>
        <p:spPr>
          <a:xfrm>
            <a:off x="10391196" y="6600504"/>
            <a:ext cx="316817" cy="21177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804312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480418-8D64-6C79-F22E-2630F3648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KR" altLang="en-US" dirty="0"/>
              <a:t>양자프로그래밍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텍스트 개체 틀 2">
                <a:extLst>
                  <a:ext uri="{FF2B5EF4-FFF2-40B4-BE49-F238E27FC236}">
                    <a16:creationId xmlns:a16="http://schemas.microsoft.com/office/drawing/2014/main" id="{14DE9354-3668-4E20-3F45-F5DED770E96F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kumimoji="1" lang="ko-Kore-KR" altLang="en-US" sz="2600" dirty="0"/>
                  <a:t>일반컴퓨터의</a:t>
                </a:r>
                <a:r>
                  <a:rPr kumimoji="1" lang="ko-KR" altLang="en-US" sz="2600" dirty="0"/>
                  <a:t> 논리</a:t>
                </a:r>
                <a:r>
                  <a:rPr kumimoji="1" lang="en-US" altLang="ko-KR" sz="2600" dirty="0"/>
                  <a:t> </a:t>
                </a:r>
                <a:r>
                  <a:rPr kumimoji="1" lang="ko-KR" altLang="en-US" sz="2600" dirty="0"/>
                  <a:t>게이트</a:t>
                </a:r>
                <a:r>
                  <a:rPr kumimoji="1" lang="en-US" altLang="ko-KR" sz="2600" dirty="0"/>
                  <a:t>(ex. OR, NAND </a:t>
                </a:r>
                <a:r>
                  <a:rPr kumimoji="1" lang="ko-KR" altLang="en-US" sz="2600" dirty="0"/>
                  <a:t>등</a:t>
                </a:r>
                <a:r>
                  <a:rPr kumimoji="1" lang="en-US" altLang="ko-KR" sz="2600" dirty="0"/>
                  <a:t>),</a:t>
                </a:r>
                <a:r>
                  <a:rPr kumimoji="1" lang="ko-KR" altLang="en-US" sz="2600" dirty="0"/>
                  <a:t> 사칙연산 중 중 양자컴퓨터에서 단일 게이트로 사용할 수 없는 것이 있음</a:t>
                </a:r>
                <a:endParaRPr kumimoji="1" lang="en-US" altLang="ko-KR" sz="2600" dirty="0"/>
              </a:p>
              <a:p>
                <a:pPr marL="0" indent="0">
                  <a:buNone/>
                </a:pPr>
                <a:r>
                  <a:rPr kumimoji="1" lang="en-US" altLang="ko-KR" sz="2000" dirty="0">
                    <a:sym typeface="Wingdings" pitchFamily="2" charset="2"/>
                  </a:rPr>
                  <a:t></a:t>
                </a:r>
                <a:r>
                  <a:rPr kumimoji="1" lang="ko-KR" altLang="en-US" sz="2000" dirty="0">
                    <a:sym typeface="Wingdings" pitchFamily="2" charset="2"/>
                  </a:rPr>
                  <a:t> 기본 양자 게이트</a:t>
                </a:r>
                <a:r>
                  <a:rPr kumimoji="1" lang="en-US" altLang="ko-KR" sz="2000" dirty="0">
                    <a:sym typeface="Wingdings" pitchFamily="2" charset="2"/>
                  </a:rPr>
                  <a:t> </a:t>
                </a:r>
                <a:r>
                  <a:rPr kumimoji="1" lang="ko-KR" altLang="en-US" sz="2000" dirty="0">
                    <a:sym typeface="Wingdings" pitchFamily="2" charset="2"/>
                  </a:rPr>
                  <a:t>조합으로 구현하여 사용 가능</a:t>
                </a:r>
                <a:r>
                  <a:rPr kumimoji="1" lang="en-US" altLang="ko-KR" sz="2000" dirty="0">
                    <a:sym typeface="Wingdings" pitchFamily="2" charset="2"/>
                  </a:rPr>
                  <a:t>,</a:t>
                </a:r>
                <a:r>
                  <a:rPr kumimoji="1" lang="ko-KR" altLang="en-US" sz="2000" dirty="0">
                    <a:sym typeface="Wingdings" pitchFamily="2" charset="2"/>
                  </a:rPr>
                  <a:t> </a:t>
                </a:r>
                <a:r>
                  <a:rPr kumimoji="1" lang="en-US" altLang="ko-KR" sz="2000" dirty="0">
                    <a:sym typeface="Wingdings" pitchFamily="2" charset="2"/>
                  </a:rPr>
                  <a:t>ADD, MUL </a:t>
                </a:r>
                <a:r>
                  <a:rPr kumimoji="1" lang="ko-KR" altLang="en-US" sz="2000" dirty="0">
                    <a:sym typeface="Wingdings" pitchFamily="2" charset="2"/>
                  </a:rPr>
                  <a:t>등의 사칙연산에 대한 양자회로는 많은 연구들이 있음 </a:t>
                </a:r>
                <a:r>
                  <a:rPr kumimoji="1" lang="en-US" altLang="ko-KR" sz="2000" dirty="0">
                    <a:sym typeface="Wingdings" pitchFamily="2" charset="2"/>
                  </a:rPr>
                  <a:t>(</a:t>
                </a:r>
                <a:r>
                  <a:rPr kumimoji="1" lang="ko-KR" altLang="en-US" sz="2000" dirty="0">
                    <a:sym typeface="Wingdings" pitchFamily="2" charset="2"/>
                  </a:rPr>
                  <a:t>양자회로 최적화 연구 주제 중 하나</a:t>
                </a:r>
                <a:r>
                  <a:rPr kumimoji="1" lang="en-US" altLang="ko-KR" sz="2000" dirty="0">
                    <a:sym typeface="Wingdings" pitchFamily="2" charset="2"/>
                  </a:rPr>
                  <a:t>)</a:t>
                </a:r>
                <a:endParaRPr kumimoji="1" lang="en-US" altLang="ko-KR" sz="2000" b="1" dirty="0">
                  <a:solidFill>
                    <a:srgbClr val="2E75B6"/>
                  </a:solidFill>
                  <a:sym typeface="Wingdings" pitchFamily="2" charset="2"/>
                </a:endParaRPr>
              </a:p>
              <a:p>
                <a:r>
                  <a:rPr kumimoji="1" lang="en-US" altLang="ko-KR" b="1" dirty="0">
                    <a:solidFill>
                      <a:srgbClr val="2E75B6"/>
                    </a:solidFill>
                    <a:sym typeface="Wingdings" pitchFamily="2" charset="2"/>
                  </a:rPr>
                  <a:t>OR gate</a:t>
                </a:r>
              </a:p>
              <a:p>
                <a:pPr>
                  <a:buFontTx/>
                  <a:buChar char="-"/>
                </a:pPr>
                <a:r>
                  <a:rPr kumimoji="1" lang="en-US" altLang="ko-KR" sz="2400" dirty="0">
                    <a:sym typeface="Wingdings" pitchFamily="2" charset="2"/>
                  </a:rPr>
                  <a:t>1</a:t>
                </a:r>
                <a:r>
                  <a:rPr kumimoji="1" lang="ko-KR" altLang="en-US" sz="2400" dirty="0">
                    <a:sym typeface="Wingdings" pitchFamily="2" charset="2"/>
                  </a:rPr>
                  <a:t>개의 </a:t>
                </a:r>
                <a:r>
                  <a:rPr kumimoji="1" lang="en-US" altLang="ko-KR" sz="2400" dirty="0">
                    <a:sym typeface="Wingdings" pitchFamily="2" charset="2"/>
                  </a:rPr>
                  <a:t>Toffoli gate</a:t>
                </a:r>
                <a:r>
                  <a:rPr kumimoji="1" lang="ko-KR" altLang="en-US" sz="2400" dirty="0">
                    <a:sym typeface="Wingdings" pitchFamily="2" charset="2"/>
                  </a:rPr>
                  <a:t>와 </a:t>
                </a:r>
                <a:r>
                  <a:rPr kumimoji="1" lang="en-US" altLang="ko-KR" sz="2400" dirty="0">
                    <a:sym typeface="Wingdings" pitchFamily="2" charset="2"/>
                  </a:rPr>
                  <a:t>5</a:t>
                </a:r>
                <a:r>
                  <a:rPr kumimoji="1" lang="ko-KR" altLang="en-US" sz="2400" dirty="0">
                    <a:sym typeface="Wingdings" pitchFamily="2" charset="2"/>
                  </a:rPr>
                  <a:t>개의 </a:t>
                </a:r>
                <a:r>
                  <a:rPr kumimoji="1" lang="en-US" altLang="ko-KR" sz="2400" dirty="0">
                    <a:sym typeface="Wingdings" pitchFamily="2" charset="2"/>
                  </a:rPr>
                  <a:t>X gate</a:t>
                </a:r>
                <a:r>
                  <a:rPr kumimoji="1" lang="ko-KR" altLang="en-US" sz="2400" dirty="0">
                    <a:sym typeface="Wingdings" pitchFamily="2" charset="2"/>
                  </a:rPr>
                  <a:t>로 구성</a:t>
                </a:r>
                <a:endParaRPr kumimoji="1" lang="en-US" altLang="ko-KR" sz="2400" dirty="0">
                  <a:sym typeface="Wingdings" pitchFamily="2" charset="2"/>
                </a:endParaRPr>
              </a:p>
              <a:p>
                <a:pPr>
                  <a:buFontTx/>
                  <a:buChar char="-"/>
                </a:pP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kumimoji="1" lang="ko-Kore-KR" alt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Kore-KR" sz="24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kumimoji="1" lang="en-US" altLang="ko-Kore-KR" sz="2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kumimoji="1" lang="ko-KR" altLang="en-US" sz="2400" dirty="0">
                    <a:sym typeface="Wingdings" pitchFamily="2" charset="2"/>
                  </a:rPr>
                  <a:t>와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kumimoji="1" lang="ko-Kore-KR" alt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Kore-KR" sz="24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kumimoji="1" lang="en-US" altLang="ko-Kore-KR" sz="24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</m:oMath>
                </a14:m>
                <a:r>
                  <a:rPr kumimoji="1" lang="ko-KR" altLang="en-US" sz="2400" dirty="0">
                    <a:sym typeface="Wingdings" pitchFamily="2" charset="2"/>
                  </a:rPr>
                  <a:t>는 </a:t>
                </a:r>
                <a:r>
                  <a:rPr kumimoji="1" lang="en-US" altLang="ko-KR" sz="2400" b="1" dirty="0">
                    <a:solidFill>
                      <a:srgbClr val="2E75B6"/>
                    </a:solidFill>
                    <a:sym typeface="Wingdings" pitchFamily="2" charset="2"/>
                  </a:rPr>
                  <a:t>control qubit</a:t>
                </a:r>
                <a:r>
                  <a:rPr kumimoji="1" lang="en-US" altLang="ko-KR" sz="2400" dirty="0">
                    <a:sym typeface="Wingdings" pitchFamily="2" charset="2"/>
                  </a:rPr>
                  <a:t>,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kumimoji="1" lang="ko-Kore-KR" alt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Kore-KR" sz="24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kumimoji="1" lang="en-US" altLang="ko-Kore-KR" sz="24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</m:oMath>
                </a14:m>
                <a:r>
                  <a:rPr kumimoji="1" lang="ko-KR" altLang="en-US" sz="2400" dirty="0">
                    <a:sym typeface="Wingdings" pitchFamily="2" charset="2"/>
                  </a:rPr>
                  <a:t>는 </a:t>
                </a:r>
                <a:r>
                  <a:rPr kumimoji="1" lang="en-US" altLang="ko-KR" sz="2400" b="1" dirty="0">
                    <a:solidFill>
                      <a:srgbClr val="2E75B6"/>
                    </a:solidFill>
                    <a:sym typeface="Wingdings" pitchFamily="2" charset="2"/>
                  </a:rPr>
                  <a:t>target qubit</a:t>
                </a:r>
              </a:p>
              <a:p>
                <a:pPr marL="0" indent="0">
                  <a:buNone/>
                </a:pPr>
                <a:endParaRPr kumimoji="1" lang="en-US" altLang="ko-KR" dirty="0">
                  <a:sym typeface="Wingdings" pitchFamily="2" charset="2"/>
                </a:endParaRPr>
              </a:p>
              <a:p>
                <a:pPr marL="457200" lvl="1" indent="0">
                  <a:buNone/>
                </a:pPr>
                <a:endParaRPr kumimoji="1" lang="ko-Kore-KR" altLang="en-US" sz="2800" dirty="0"/>
              </a:p>
            </p:txBody>
          </p:sp>
        </mc:Choice>
        <mc:Fallback xmlns="">
          <p:sp>
            <p:nvSpPr>
              <p:cNvPr id="3" name="텍스트 개체 틀 2">
                <a:extLst>
                  <a:ext uri="{FF2B5EF4-FFF2-40B4-BE49-F238E27FC236}">
                    <a16:creationId xmlns:a16="http://schemas.microsoft.com/office/drawing/2014/main" id="{14DE9354-3668-4E20-3F45-F5DED770E96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893" t="-200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5" name="표 35">
                <a:extLst>
                  <a:ext uri="{FF2B5EF4-FFF2-40B4-BE49-F238E27FC236}">
                    <a16:creationId xmlns:a16="http://schemas.microsoft.com/office/drawing/2014/main" id="{2CEFA369-276C-224F-BD31-86F76FFE839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16965498"/>
                  </p:ext>
                </p:extLst>
              </p:nvPr>
            </p:nvGraphicFramePr>
            <p:xfrm>
              <a:off x="7467612" y="4868252"/>
              <a:ext cx="3357184" cy="1641568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839296">
                      <a:extLst>
                        <a:ext uri="{9D8B030D-6E8A-4147-A177-3AD203B41FA5}">
                          <a16:colId xmlns:a16="http://schemas.microsoft.com/office/drawing/2014/main" val="2773669616"/>
                        </a:ext>
                      </a:extLst>
                    </a:gridCol>
                    <a:gridCol w="839296">
                      <a:extLst>
                        <a:ext uri="{9D8B030D-6E8A-4147-A177-3AD203B41FA5}">
                          <a16:colId xmlns:a16="http://schemas.microsoft.com/office/drawing/2014/main" val="3678851207"/>
                        </a:ext>
                      </a:extLst>
                    </a:gridCol>
                    <a:gridCol w="839296">
                      <a:extLst>
                        <a:ext uri="{9D8B030D-6E8A-4147-A177-3AD203B41FA5}">
                          <a16:colId xmlns:a16="http://schemas.microsoft.com/office/drawing/2014/main" val="2460897166"/>
                        </a:ext>
                      </a:extLst>
                    </a:gridCol>
                    <a:gridCol w="839296">
                      <a:extLst>
                        <a:ext uri="{9D8B030D-6E8A-4147-A177-3AD203B41FA5}">
                          <a16:colId xmlns:a16="http://schemas.microsoft.com/office/drawing/2014/main" val="2432099570"/>
                        </a:ext>
                      </a:extLst>
                    </a:gridCol>
                  </a:tblGrid>
                  <a:tr h="410392">
                    <a:tc>
                      <a:txBody>
                        <a:bodyPr/>
                        <a:lstStyle/>
                        <a:p>
                          <a:pPr algn="ctr"/>
                          <a:endParaRPr lang="ko-Kore-KR" altLang="en-US" sz="150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500" dirty="0"/>
                            <a:t>X</a:t>
                          </a:r>
                          <a:endParaRPr lang="ko-Kore-KR" altLang="en-US" sz="150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500" dirty="0"/>
                            <a:t>Toffoli</a:t>
                          </a:r>
                          <a:endParaRPr lang="ko-Kore-KR" altLang="en-US" sz="150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500" dirty="0"/>
                            <a:t>X</a:t>
                          </a:r>
                          <a:endParaRPr lang="ko-Kore-KR" altLang="en-US" sz="1500" dirty="0"/>
                        </a:p>
                      </a:txBody>
                      <a:tcPr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38619292"/>
                      </a:ext>
                    </a:extLst>
                  </a:tr>
                  <a:tr h="41039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"/>
                                    <m:endChr m:val="⟩"/>
                                    <m:ctrlPr>
                                      <a:rPr kumimoji="1" lang="ko-Kore-KR" altLang="en-US" sz="15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kumimoji="1" lang="en-US" altLang="ko-Kore-KR" sz="1500" b="0" i="0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kumimoji="1" lang="en-US" altLang="ko-Kore-KR" sz="1500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a:rPr kumimoji="1" lang="en-US" altLang="ko-Kore-KR" sz="150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</m:d>
                                <m:r>
                                  <a:rPr kumimoji="1" lang="en-US" altLang="ko-Kore-KR" sz="1500" b="0" i="0" smtClean="0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ko-Kore-KR" altLang="en-US" sz="15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500" dirty="0"/>
                            <a:t>1</a:t>
                          </a:r>
                          <a:endParaRPr lang="ko-Kore-KR" altLang="en-US" sz="1500" dirty="0"/>
                        </a:p>
                      </a:txBody>
                      <a:tcPr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500" dirty="0"/>
                            <a:t>0</a:t>
                          </a:r>
                          <a:endParaRPr lang="ko-Kore-KR" altLang="en-US" sz="15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500" dirty="0"/>
                            <a:t>1</a:t>
                          </a:r>
                          <a:endParaRPr lang="ko-Kore-KR" altLang="en-US" sz="1500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1272527"/>
                      </a:ext>
                    </a:extLst>
                  </a:tr>
                  <a:tr h="41039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"/>
                                    <m:endChr m:val="⟩"/>
                                    <m:ctrlPr>
                                      <a:rPr kumimoji="1" lang="ko-Kore-KR" altLang="en-US" sz="15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kumimoji="1" lang="en-US" altLang="ko-Kore-KR" sz="1500" b="0" i="0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kumimoji="1" lang="en-US" altLang="ko-Kore-KR" sz="1500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a:rPr kumimoji="1" lang="en-US" altLang="ko-Kore-KR" sz="1500" b="0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d>
                                <m:r>
                                  <a:rPr kumimoji="1" lang="en-US" altLang="ko-Kore-KR" sz="1500" b="0" i="0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ko-Kore-KR" altLang="en-US" sz="15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500" dirty="0"/>
                            <a:t>0</a:t>
                          </a:r>
                          <a:endParaRPr lang="ko-Kore-KR" altLang="en-US" sz="1500" dirty="0"/>
                        </a:p>
                      </a:txBody>
                      <a:tcPr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500" dirty="0"/>
                            <a:t>1</a:t>
                          </a:r>
                          <a:endParaRPr lang="ko-Kore-KR" altLang="en-US" sz="15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500" dirty="0"/>
                            <a:t>0</a:t>
                          </a:r>
                          <a:endParaRPr lang="ko-Kore-KR" altLang="en-US" sz="1500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16691772"/>
                      </a:ext>
                    </a:extLst>
                  </a:tr>
                  <a:tr h="41039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"/>
                                    <m:endChr m:val="⟩"/>
                                    <m:ctrlPr>
                                      <a:rPr kumimoji="1" lang="ko-Kore-KR" altLang="en-US" sz="15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kumimoji="1" lang="en-US" altLang="ko-Kore-KR" sz="1500" b="0" i="0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kumimoji="1" lang="en-US" altLang="ko-Kore-KR" sz="1500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a:rPr kumimoji="1" lang="en-US" altLang="ko-Kore-KR" sz="1500" b="0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</m:d>
                                <m:r>
                                  <a:rPr kumimoji="1" lang="en-US" altLang="ko-Kore-KR" sz="1500" b="0" i="0" smtClean="0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ko-Kore-KR" altLang="en-US" sz="15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500" dirty="0"/>
                            <a:t>0</a:t>
                          </a:r>
                          <a:endParaRPr lang="ko-Kore-KR" altLang="en-US" sz="15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500" dirty="0"/>
                            <a:t>0</a:t>
                          </a:r>
                          <a:endParaRPr lang="ko-Kore-KR" altLang="en-US" sz="15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500" dirty="0"/>
                            <a:t>1</a:t>
                          </a:r>
                          <a:endParaRPr lang="ko-Kore-KR" altLang="en-US" sz="1500" dirty="0"/>
                        </a:p>
                      </a:txBody>
                      <a:tcPr anchor="ctr">
                        <a:solidFill>
                          <a:srgbClr val="521B93">
                            <a:alpha val="34902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6128865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5" name="표 35">
                <a:extLst>
                  <a:ext uri="{FF2B5EF4-FFF2-40B4-BE49-F238E27FC236}">
                    <a16:creationId xmlns:a16="http://schemas.microsoft.com/office/drawing/2014/main" id="{2CEFA369-276C-224F-BD31-86F76FFE839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16965498"/>
                  </p:ext>
                </p:extLst>
              </p:nvPr>
            </p:nvGraphicFramePr>
            <p:xfrm>
              <a:off x="7467612" y="4868252"/>
              <a:ext cx="3357184" cy="1641568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839296">
                      <a:extLst>
                        <a:ext uri="{9D8B030D-6E8A-4147-A177-3AD203B41FA5}">
                          <a16:colId xmlns:a16="http://schemas.microsoft.com/office/drawing/2014/main" val="2773669616"/>
                        </a:ext>
                      </a:extLst>
                    </a:gridCol>
                    <a:gridCol w="839296">
                      <a:extLst>
                        <a:ext uri="{9D8B030D-6E8A-4147-A177-3AD203B41FA5}">
                          <a16:colId xmlns:a16="http://schemas.microsoft.com/office/drawing/2014/main" val="3678851207"/>
                        </a:ext>
                      </a:extLst>
                    </a:gridCol>
                    <a:gridCol w="839296">
                      <a:extLst>
                        <a:ext uri="{9D8B030D-6E8A-4147-A177-3AD203B41FA5}">
                          <a16:colId xmlns:a16="http://schemas.microsoft.com/office/drawing/2014/main" val="2460897166"/>
                        </a:ext>
                      </a:extLst>
                    </a:gridCol>
                    <a:gridCol w="839296">
                      <a:extLst>
                        <a:ext uri="{9D8B030D-6E8A-4147-A177-3AD203B41FA5}">
                          <a16:colId xmlns:a16="http://schemas.microsoft.com/office/drawing/2014/main" val="2432099570"/>
                        </a:ext>
                      </a:extLst>
                    </a:gridCol>
                  </a:tblGrid>
                  <a:tr h="410392">
                    <a:tc>
                      <a:txBody>
                        <a:bodyPr/>
                        <a:lstStyle/>
                        <a:p>
                          <a:pPr algn="ctr"/>
                          <a:endParaRPr lang="ko-Kore-KR" altLang="en-US" sz="150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500" dirty="0"/>
                            <a:t>X</a:t>
                          </a:r>
                          <a:endParaRPr lang="ko-Kore-KR" altLang="en-US" sz="150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500" dirty="0"/>
                            <a:t>Toffoli</a:t>
                          </a:r>
                          <a:endParaRPr lang="ko-Kore-KR" altLang="en-US" sz="150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500" dirty="0"/>
                            <a:t>X</a:t>
                          </a:r>
                          <a:endParaRPr lang="ko-Kore-KR" altLang="en-US" sz="1500" dirty="0"/>
                        </a:p>
                      </a:txBody>
                      <a:tcPr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38619292"/>
                      </a:ext>
                    </a:extLst>
                  </a:tr>
                  <a:tr h="410392"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515" t="-106250" r="-303030" b="-331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500" dirty="0"/>
                            <a:t>1</a:t>
                          </a:r>
                          <a:endParaRPr lang="ko-Kore-KR" altLang="en-US" sz="1500" dirty="0"/>
                        </a:p>
                      </a:txBody>
                      <a:tcPr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500" dirty="0"/>
                            <a:t>0</a:t>
                          </a:r>
                          <a:endParaRPr lang="ko-Kore-KR" altLang="en-US" sz="15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500" dirty="0"/>
                            <a:t>1</a:t>
                          </a:r>
                          <a:endParaRPr lang="ko-Kore-KR" altLang="en-US" sz="1500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1272527"/>
                      </a:ext>
                    </a:extLst>
                  </a:tr>
                  <a:tr h="410392"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515" t="-200000" r="-303030" b="-2212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500" dirty="0"/>
                            <a:t>0</a:t>
                          </a:r>
                          <a:endParaRPr lang="ko-Kore-KR" altLang="en-US" sz="1500" dirty="0"/>
                        </a:p>
                      </a:txBody>
                      <a:tcPr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500" dirty="0"/>
                            <a:t>1</a:t>
                          </a:r>
                          <a:endParaRPr lang="ko-Kore-KR" altLang="en-US" sz="15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500" dirty="0"/>
                            <a:t>0</a:t>
                          </a:r>
                          <a:endParaRPr lang="ko-Kore-KR" altLang="en-US" sz="1500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16691772"/>
                      </a:ext>
                    </a:extLst>
                  </a:tr>
                  <a:tr h="410392"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515" t="-309375" r="-303030" b="-1281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500" dirty="0"/>
                            <a:t>0</a:t>
                          </a:r>
                          <a:endParaRPr lang="ko-Kore-KR" altLang="en-US" sz="15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500" dirty="0"/>
                            <a:t>0</a:t>
                          </a:r>
                          <a:endParaRPr lang="ko-Kore-KR" altLang="en-US" sz="15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500" dirty="0"/>
                            <a:t>1</a:t>
                          </a:r>
                          <a:endParaRPr lang="ko-Kore-KR" altLang="en-US" sz="1500" dirty="0"/>
                        </a:p>
                      </a:txBody>
                      <a:tcPr anchor="ctr">
                        <a:solidFill>
                          <a:srgbClr val="521B93">
                            <a:alpha val="34902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6128865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9" name="표 35">
                <a:extLst>
                  <a:ext uri="{FF2B5EF4-FFF2-40B4-BE49-F238E27FC236}">
                    <a16:creationId xmlns:a16="http://schemas.microsoft.com/office/drawing/2014/main" id="{3E513E17-3D7B-F98A-0932-9AE54402A45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20069877"/>
                  </p:ext>
                </p:extLst>
              </p:nvPr>
            </p:nvGraphicFramePr>
            <p:xfrm>
              <a:off x="7467612" y="3093923"/>
              <a:ext cx="3357184" cy="1641568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839296">
                      <a:extLst>
                        <a:ext uri="{9D8B030D-6E8A-4147-A177-3AD203B41FA5}">
                          <a16:colId xmlns:a16="http://schemas.microsoft.com/office/drawing/2014/main" val="2773669616"/>
                        </a:ext>
                      </a:extLst>
                    </a:gridCol>
                    <a:gridCol w="839296">
                      <a:extLst>
                        <a:ext uri="{9D8B030D-6E8A-4147-A177-3AD203B41FA5}">
                          <a16:colId xmlns:a16="http://schemas.microsoft.com/office/drawing/2014/main" val="3678851207"/>
                        </a:ext>
                      </a:extLst>
                    </a:gridCol>
                    <a:gridCol w="839296">
                      <a:extLst>
                        <a:ext uri="{9D8B030D-6E8A-4147-A177-3AD203B41FA5}">
                          <a16:colId xmlns:a16="http://schemas.microsoft.com/office/drawing/2014/main" val="2460897166"/>
                        </a:ext>
                      </a:extLst>
                    </a:gridCol>
                    <a:gridCol w="839296">
                      <a:extLst>
                        <a:ext uri="{9D8B030D-6E8A-4147-A177-3AD203B41FA5}">
                          <a16:colId xmlns:a16="http://schemas.microsoft.com/office/drawing/2014/main" val="2432099570"/>
                        </a:ext>
                      </a:extLst>
                    </a:gridCol>
                  </a:tblGrid>
                  <a:tr h="410392">
                    <a:tc>
                      <a:txBody>
                        <a:bodyPr/>
                        <a:lstStyle/>
                        <a:p>
                          <a:pPr algn="ctr"/>
                          <a:endParaRPr lang="ko-Kore-KR" altLang="en-US" sz="150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500" dirty="0"/>
                            <a:t>X</a:t>
                          </a:r>
                          <a:endParaRPr lang="ko-Kore-KR" altLang="en-US" sz="150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500" dirty="0"/>
                            <a:t>Toffoli</a:t>
                          </a:r>
                          <a:endParaRPr lang="ko-Kore-KR" altLang="en-US" sz="150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500" dirty="0"/>
                            <a:t>X</a:t>
                          </a:r>
                          <a:endParaRPr lang="ko-Kore-KR" altLang="en-US" sz="1500" dirty="0"/>
                        </a:p>
                      </a:txBody>
                      <a:tcPr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38619292"/>
                      </a:ext>
                    </a:extLst>
                  </a:tr>
                  <a:tr h="41039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"/>
                                    <m:endChr m:val="⟩"/>
                                    <m:ctrlPr>
                                      <a:rPr kumimoji="1" lang="ko-Kore-KR" altLang="en-US" sz="15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kumimoji="1" lang="en-US" altLang="ko-Kore-KR" sz="1500" b="0" i="0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kumimoji="1" lang="en-US" altLang="ko-Kore-KR" sz="1500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a:rPr kumimoji="1" lang="en-US" altLang="ko-Kore-KR" sz="150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</m:d>
                                <m:r>
                                  <a:rPr kumimoji="1" lang="en-US" altLang="ko-Kore-KR" sz="1500" b="0" i="0" smtClean="0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ko-Kore-KR" altLang="en-US" sz="15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R" sz="1500" dirty="0"/>
                            <a:t>1</a:t>
                          </a:r>
                          <a:endParaRPr lang="ko-Kore-KR" altLang="en-US" sz="1500" dirty="0"/>
                        </a:p>
                      </a:txBody>
                      <a:tcPr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R" sz="1500" dirty="0"/>
                            <a:t>1</a:t>
                          </a:r>
                          <a:endParaRPr lang="ko-Kore-KR" altLang="en-US" sz="15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500" dirty="0"/>
                            <a:t>1</a:t>
                          </a:r>
                          <a:endParaRPr lang="ko-Kore-KR" altLang="en-US" sz="1500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1272527"/>
                      </a:ext>
                    </a:extLst>
                  </a:tr>
                  <a:tr h="41039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"/>
                                    <m:endChr m:val="⟩"/>
                                    <m:ctrlPr>
                                      <a:rPr kumimoji="1" lang="ko-Kore-KR" altLang="en-US" sz="15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kumimoji="1" lang="en-US" altLang="ko-Kore-KR" sz="1500" b="0" i="0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kumimoji="1" lang="en-US" altLang="ko-Kore-KR" sz="1500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a:rPr kumimoji="1" lang="en-US" altLang="ko-Kore-KR" sz="1500" b="0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d>
                                <m:r>
                                  <a:rPr kumimoji="1" lang="en-US" altLang="ko-Kore-KR" sz="1500" b="0" i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kumimoji="1" lang="en-US" altLang="ko-KR" sz="1500" b="0" i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ko-Kore-KR" altLang="en-US" sz="15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R" sz="1500" dirty="0"/>
                            <a:t>1</a:t>
                          </a:r>
                          <a:endParaRPr lang="ko-Kore-KR" altLang="en-US" sz="1500" dirty="0"/>
                        </a:p>
                      </a:txBody>
                      <a:tcPr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500" dirty="0"/>
                            <a:t>1</a:t>
                          </a:r>
                          <a:endParaRPr lang="ko-Kore-KR" altLang="en-US" sz="15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R" sz="1500" dirty="0"/>
                            <a:t>1</a:t>
                          </a:r>
                          <a:endParaRPr lang="ko-Kore-KR" altLang="en-US" sz="1500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16691772"/>
                      </a:ext>
                    </a:extLst>
                  </a:tr>
                  <a:tr h="41039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"/>
                                    <m:endChr m:val="⟩"/>
                                    <m:ctrlPr>
                                      <a:rPr kumimoji="1" lang="ko-Kore-KR" altLang="en-US" sz="15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kumimoji="1" lang="en-US" altLang="ko-Kore-KR" sz="1500" b="0" i="0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kumimoji="1" lang="en-US" altLang="ko-Kore-KR" sz="1500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a:rPr kumimoji="1" lang="en-US" altLang="ko-Kore-KR" sz="1500" b="0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</m:d>
                                <m:r>
                                  <a:rPr kumimoji="1" lang="en-US" altLang="ko-Kore-KR" sz="1500" b="0" i="0" smtClean="0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ko-Kore-KR" altLang="en-US" sz="15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500" dirty="0"/>
                            <a:t>0</a:t>
                          </a:r>
                          <a:endParaRPr lang="ko-Kore-KR" altLang="en-US" sz="15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R" sz="1500" dirty="0"/>
                            <a:t>1</a:t>
                          </a:r>
                          <a:endParaRPr lang="ko-Kore-KR" altLang="en-US" sz="15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R" sz="1500" dirty="0"/>
                            <a:t>0</a:t>
                          </a:r>
                          <a:endParaRPr lang="ko-Kore-KR" altLang="en-US" sz="1500" dirty="0"/>
                        </a:p>
                      </a:txBody>
                      <a:tcPr anchor="ctr">
                        <a:solidFill>
                          <a:srgbClr val="521B93">
                            <a:alpha val="32941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6128865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9" name="표 35">
                <a:extLst>
                  <a:ext uri="{FF2B5EF4-FFF2-40B4-BE49-F238E27FC236}">
                    <a16:creationId xmlns:a16="http://schemas.microsoft.com/office/drawing/2014/main" id="{3E513E17-3D7B-F98A-0932-9AE54402A45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20069877"/>
                  </p:ext>
                </p:extLst>
              </p:nvPr>
            </p:nvGraphicFramePr>
            <p:xfrm>
              <a:off x="7467612" y="3093923"/>
              <a:ext cx="3357184" cy="1641568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839296">
                      <a:extLst>
                        <a:ext uri="{9D8B030D-6E8A-4147-A177-3AD203B41FA5}">
                          <a16:colId xmlns:a16="http://schemas.microsoft.com/office/drawing/2014/main" val="2773669616"/>
                        </a:ext>
                      </a:extLst>
                    </a:gridCol>
                    <a:gridCol w="839296">
                      <a:extLst>
                        <a:ext uri="{9D8B030D-6E8A-4147-A177-3AD203B41FA5}">
                          <a16:colId xmlns:a16="http://schemas.microsoft.com/office/drawing/2014/main" val="3678851207"/>
                        </a:ext>
                      </a:extLst>
                    </a:gridCol>
                    <a:gridCol w="839296">
                      <a:extLst>
                        <a:ext uri="{9D8B030D-6E8A-4147-A177-3AD203B41FA5}">
                          <a16:colId xmlns:a16="http://schemas.microsoft.com/office/drawing/2014/main" val="2460897166"/>
                        </a:ext>
                      </a:extLst>
                    </a:gridCol>
                    <a:gridCol w="839296">
                      <a:extLst>
                        <a:ext uri="{9D8B030D-6E8A-4147-A177-3AD203B41FA5}">
                          <a16:colId xmlns:a16="http://schemas.microsoft.com/office/drawing/2014/main" val="2432099570"/>
                        </a:ext>
                      </a:extLst>
                    </a:gridCol>
                  </a:tblGrid>
                  <a:tr h="410392">
                    <a:tc>
                      <a:txBody>
                        <a:bodyPr/>
                        <a:lstStyle/>
                        <a:p>
                          <a:pPr algn="ctr"/>
                          <a:endParaRPr lang="ko-Kore-KR" altLang="en-US" sz="150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500" dirty="0"/>
                            <a:t>X</a:t>
                          </a:r>
                          <a:endParaRPr lang="ko-Kore-KR" altLang="en-US" sz="150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500" dirty="0"/>
                            <a:t>Toffoli</a:t>
                          </a:r>
                          <a:endParaRPr lang="ko-Kore-KR" altLang="en-US" sz="150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500" dirty="0"/>
                            <a:t>X</a:t>
                          </a:r>
                          <a:endParaRPr lang="ko-Kore-KR" altLang="en-US" sz="1500" dirty="0"/>
                        </a:p>
                      </a:txBody>
                      <a:tcPr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38619292"/>
                      </a:ext>
                    </a:extLst>
                  </a:tr>
                  <a:tr h="410392"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515" t="-106250" r="-303030" b="-3343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R" sz="1500" dirty="0"/>
                            <a:t>1</a:t>
                          </a:r>
                          <a:endParaRPr lang="ko-Kore-KR" altLang="en-US" sz="1500" dirty="0"/>
                        </a:p>
                      </a:txBody>
                      <a:tcPr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R" sz="1500" dirty="0"/>
                            <a:t>1</a:t>
                          </a:r>
                          <a:endParaRPr lang="ko-Kore-KR" altLang="en-US" sz="15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500" dirty="0"/>
                            <a:t>1</a:t>
                          </a:r>
                          <a:endParaRPr lang="ko-Kore-KR" altLang="en-US" sz="1500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1272527"/>
                      </a:ext>
                    </a:extLst>
                  </a:tr>
                  <a:tr h="410392"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515" t="-200000" r="-303030" b="-2242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R" sz="1500" dirty="0"/>
                            <a:t>1</a:t>
                          </a:r>
                          <a:endParaRPr lang="ko-Kore-KR" altLang="en-US" sz="1500" dirty="0"/>
                        </a:p>
                      </a:txBody>
                      <a:tcPr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500" dirty="0"/>
                            <a:t>1</a:t>
                          </a:r>
                          <a:endParaRPr lang="ko-Kore-KR" altLang="en-US" sz="15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R" sz="1500" dirty="0"/>
                            <a:t>1</a:t>
                          </a:r>
                          <a:endParaRPr lang="ko-Kore-KR" altLang="en-US" sz="1500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16691772"/>
                      </a:ext>
                    </a:extLst>
                  </a:tr>
                  <a:tr h="410392"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515" t="-309375" r="-303030" b="-131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500" dirty="0"/>
                            <a:t>0</a:t>
                          </a:r>
                          <a:endParaRPr lang="ko-Kore-KR" altLang="en-US" sz="15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R" sz="1500" dirty="0"/>
                            <a:t>1</a:t>
                          </a:r>
                          <a:endParaRPr lang="ko-Kore-KR" altLang="en-US" sz="15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R" sz="1500" dirty="0"/>
                            <a:t>0</a:t>
                          </a:r>
                          <a:endParaRPr lang="ko-Kore-KR" altLang="en-US" sz="1500" dirty="0"/>
                        </a:p>
                      </a:txBody>
                      <a:tcPr anchor="ctr">
                        <a:solidFill>
                          <a:srgbClr val="521B93">
                            <a:alpha val="32941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6128865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4" name="직사각형 33">
            <a:extLst>
              <a:ext uri="{FF2B5EF4-FFF2-40B4-BE49-F238E27FC236}">
                <a16:creationId xmlns:a16="http://schemas.microsoft.com/office/drawing/2014/main" id="{662349C0-CCB6-8E3C-57B6-EB92D85FC989}"/>
              </a:ext>
            </a:extLst>
          </p:cNvPr>
          <p:cNvSpPr/>
          <p:nvPr/>
        </p:nvSpPr>
        <p:spPr>
          <a:xfrm>
            <a:off x="8309715" y="3500472"/>
            <a:ext cx="814478" cy="857164"/>
          </a:xfrm>
          <a:prstGeom prst="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E1D73896-15DF-FE8F-A300-D8C47560ECB3}"/>
              </a:ext>
            </a:extLst>
          </p:cNvPr>
          <p:cNvSpPr/>
          <p:nvPr/>
        </p:nvSpPr>
        <p:spPr>
          <a:xfrm>
            <a:off x="8309715" y="5279319"/>
            <a:ext cx="836489" cy="819695"/>
          </a:xfrm>
          <a:prstGeom prst="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E274C57-E262-B2E7-EE7B-8EFF8332DFBB}"/>
              </a:ext>
            </a:extLst>
          </p:cNvPr>
          <p:cNvSpPr/>
          <p:nvPr/>
        </p:nvSpPr>
        <p:spPr>
          <a:xfrm>
            <a:off x="9159461" y="3500472"/>
            <a:ext cx="814477" cy="1235019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A85E1AEA-016E-296F-BE37-4F62FCD99D66}"/>
              </a:ext>
            </a:extLst>
          </p:cNvPr>
          <p:cNvSpPr/>
          <p:nvPr/>
        </p:nvSpPr>
        <p:spPr>
          <a:xfrm>
            <a:off x="9166749" y="5279319"/>
            <a:ext cx="814477" cy="1230500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470E428-689E-26C3-AA7F-919A0266BCA5}"/>
              </a:ext>
            </a:extLst>
          </p:cNvPr>
          <p:cNvSpPr/>
          <p:nvPr/>
        </p:nvSpPr>
        <p:spPr>
          <a:xfrm>
            <a:off x="9998318" y="4337079"/>
            <a:ext cx="835024" cy="398411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0463A1ED-FE94-E055-32C7-8892771CD30C}"/>
              </a:ext>
            </a:extLst>
          </p:cNvPr>
          <p:cNvGrpSpPr/>
          <p:nvPr/>
        </p:nvGrpSpPr>
        <p:grpSpPr>
          <a:xfrm>
            <a:off x="1640767" y="4154461"/>
            <a:ext cx="5011885" cy="2516942"/>
            <a:chOff x="1636179" y="4252991"/>
            <a:chExt cx="5011885" cy="2516942"/>
          </a:xfrm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CC0F4B52-3E68-D626-18C8-F74058C2F51A}"/>
                </a:ext>
              </a:extLst>
            </p:cNvPr>
            <p:cNvGrpSpPr/>
            <p:nvPr/>
          </p:nvGrpSpPr>
          <p:grpSpPr>
            <a:xfrm>
              <a:off x="2131551" y="4659180"/>
              <a:ext cx="2823711" cy="1733735"/>
              <a:chOff x="4217810" y="3934439"/>
              <a:chExt cx="3706665" cy="2275861"/>
            </a:xfrm>
          </p:grpSpPr>
          <p:pic>
            <p:nvPicPr>
              <p:cNvPr id="4" name="그림 3">
                <a:extLst>
                  <a:ext uri="{FF2B5EF4-FFF2-40B4-BE49-F238E27FC236}">
                    <a16:creationId xmlns:a16="http://schemas.microsoft.com/office/drawing/2014/main" id="{991883CD-5445-35C9-1156-D6CAFF02CD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854621" y="3934439"/>
                <a:ext cx="2482757" cy="2275861"/>
              </a:xfrm>
              <a:prstGeom prst="rect">
                <a:avLst/>
              </a:prstGeom>
            </p:spPr>
          </p:pic>
          <p:cxnSp>
            <p:nvCxnSpPr>
              <p:cNvPr id="10" name="직선 연결선[R] 9">
                <a:extLst>
                  <a:ext uri="{FF2B5EF4-FFF2-40B4-BE49-F238E27FC236}">
                    <a16:creationId xmlns:a16="http://schemas.microsoft.com/office/drawing/2014/main" id="{72E4632D-F259-0B84-EAB9-FFAA0C97FB0B}"/>
                  </a:ext>
                </a:extLst>
              </p:cNvPr>
              <p:cNvCxnSpPr/>
              <p:nvPr/>
            </p:nvCxnSpPr>
            <p:spPr>
              <a:xfrm>
                <a:off x="4217810" y="4294414"/>
                <a:ext cx="783772" cy="0"/>
              </a:xfrm>
              <a:prstGeom prst="line">
                <a:avLst/>
              </a:prstGeom>
              <a:ln w="254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" name="직선 연결선[R] 10">
                <a:extLst>
                  <a:ext uri="{FF2B5EF4-FFF2-40B4-BE49-F238E27FC236}">
                    <a16:creationId xmlns:a16="http://schemas.microsoft.com/office/drawing/2014/main" id="{A2D19CA5-486B-DCD6-285A-C44113A768AF}"/>
                  </a:ext>
                </a:extLst>
              </p:cNvPr>
              <p:cNvCxnSpPr/>
              <p:nvPr/>
            </p:nvCxnSpPr>
            <p:spPr>
              <a:xfrm>
                <a:off x="4217810" y="5067299"/>
                <a:ext cx="783772" cy="0"/>
              </a:xfrm>
              <a:prstGeom prst="line">
                <a:avLst/>
              </a:prstGeom>
              <a:ln w="254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" name="직선 연결선[R] 11">
                <a:extLst>
                  <a:ext uri="{FF2B5EF4-FFF2-40B4-BE49-F238E27FC236}">
                    <a16:creationId xmlns:a16="http://schemas.microsoft.com/office/drawing/2014/main" id="{53472A2F-C2ED-EB29-C5E6-AF36106D98A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17810" y="5823856"/>
                <a:ext cx="1567544" cy="0"/>
              </a:xfrm>
              <a:prstGeom prst="line">
                <a:avLst/>
              </a:prstGeom>
              <a:ln w="254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" name="직선 연결선[R] 13">
                <a:extLst>
                  <a:ext uri="{FF2B5EF4-FFF2-40B4-BE49-F238E27FC236}">
                    <a16:creationId xmlns:a16="http://schemas.microsoft.com/office/drawing/2014/main" id="{F6444710-8BB2-06DE-F260-EA8423552DD3}"/>
                  </a:ext>
                </a:extLst>
              </p:cNvPr>
              <p:cNvCxnSpPr/>
              <p:nvPr/>
            </p:nvCxnSpPr>
            <p:spPr>
              <a:xfrm>
                <a:off x="7140703" y="4294414"/>
                <a:ext cx="783772" cy="0"/>
              </a:xfrm>
              <a:prstGeom prst="line">
                <a:avLst/>
              </a:prstGeom>
              <a:ln w="254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" name="직선 연결선[R] 14">
                <a:extLst>
                  <a:ext uri="{FF2B5EF4-FFF2-40B4-BE49-F238E27FC236}">
                    <a16:creationId xmlns:a16="http://schemas.microsoft.com/office/drawing/2014/main" id="{EA2321E4-B27E-E746-074C-86FE3AD793E4}"/>
                  </a:ext>
                </a:extLst>
              </p:cNvPr>
              <p:cNvCxnSpPr/>
              <p:nvPr/>
            </p:nvCxnSpPr>
            <p:spPr>
              <a:xfrm>
                <a:off x="7140703" y="5067299"/>
                <a:ext cx="783772" cy="0"/>
              </a:xfrm>
              <a:prstGeom prst="line">
                <a:avLst/>
              </a:prstGeom>
              <a:ln w="254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" name="직선 연결선[R] 15">
                <a:extLst>
                  <a:ext uri="{FF2B5EF4-FFF2-40B4-BE49-F238E27FC236}">
                    <a16:creationId xmlns:a16="http://schemas.microsoft.com/office/drawing/2014/main" id="{D64DBDCB-FD9E-7ACD-EE46-2CF48666A79B}"/>
                  </a:ext>
                </a:extLst>
              </p:cNvPr>
              <p:cNvCxnSpPr/>
              <p:nvPr/>
            </p:nvCxnSpPr>
            <p:spPr>
              <a:xfrm>
                <a:off x="7140703" y="5818412"/>
                <a:ext cx="783772" cy="0"/>
              </a:xfrm>
              <a:prstGeom prst="line">
                <a:avLst/>
              </a:prstGeom>
              <a:ln w="254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[R] 16">
                <a:extLst>
                  <a:ext uri="{FF2B5EF4-FFF2-40B4-BE49-F238E27FC236}">
                    <a16:creationId xmlns:a16="http://schemas.microsoft.com/office/drawing/2014/main" id="{74FA8E9D-5C5A-B68B-8FA3-6DAF6E26981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48039" y="4294414"/>
                <a:ext cx="375956" cy="0"/>
              </a:xfrm>
              <a:prstGeom prst="line">
                <a:avLst/>
              </a:prstGeom>
              <a:ln w="254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" name="직선 연결선[R] 24">
                <a:extLst>
                  <a:ext uri="{FF2B5EF4-FFF2-40B4-BE49-F238E27FC236}">
                    <a16:creationId xmlns:a16="http://schemas.microsoft.com/office/drawing/2014/main" id="{42BDA85A-4F85-DCCB-FC5A-3DCF36FCF58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48039" y="5067299"/>
                <a:ext cx="375956" cy="0"/>
              </a:xfrm>
              <a:prstGeom prst="line">
                <a:avLst/>
              </a:prstGeom>
              <a:ln w="254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" name="직선 연결선[R] 25">
                <a:extLst>
                  <a:ext uri="{FF2B5EF4-FFF2-40B4-BE49-F238E27FC236}">
                    <a16:creationId xmlns:a16="http://schemas.microsoft.com/office/drawing/2014/main" id="{9B69480B-4270-F7A4-6A65-9A994903A36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19678" y="4294414"/>
                <a:ext cx="375956" cy="0"/>
              </a:xfrm>
              <a:prstGeom prst="line">
                <a:avLst/>
              </a:prstGeom>
              <a:ln w="254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[R] 26">
                <a:extLst>
                  <a:ext uri="{FF2B5EF4-FFF2-40B4-BE49-F238E27FC236}">
                    <a16:creationId xmlns:a16="http://schemas.microsoft.com/office/drawing/2014/main" id="{D6B60D99-45D2-0164-F5F0-CF8EABD50DC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19678" y="5067299"/>
                <a:ext cx="375956" cy="0"/>
              </a:xfrm>
              <a:prstGeom prst="line">
                <a:avLst/>
              </a:prstGeom>
              <a:ln w="254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[R] 27">
                <a:extLst>
                  <a:ext uri="{FF2B5EF4-FFF2-40B4-BE49-F238E27FC236}">
                    <a16:creationId xmlns:a16="http://schemas.microsoft.com/office/drawing/2014/main" id="{A4068CC4-7FB8-0679-807A-B2D1E34F628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82215" y="5825846"/>
                <a:ext cx="141780" cy="0"/>
              </a:xfrm>
              <a:prstGeom prst="line">
                <a:avLst/>
              </a:prstGeom>
              <a:ln w="254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9055664A-CAE3-53AF-9C64-F8C4425E4298}"/>
                    </a:ext>
                  </a:extLst>
                </p:cNvPr>
                <p:cNvSpPr txBox="1"/>
                <p:nvPr/>
              </p:nvSpPr>
              <p:spPr>
                <a:xfrm>
                  <a:off x="1636179" y="4739292"/>
                  <a:ext cx="533243" cy="36906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"/>
                            <m:endChr m:val="⟩"/>
                            <m:ctrlPr>
                              <a:rPr kumimoji="1" lang="ko-Kore-KR" alt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ko-Kore-KR" sz="20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kumimoji="1" lang="en-US" altLang="ko-Kore-KR" sz="20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oMath>
                    </m:oMathPara>
                  </a14:m>
                  <a:endParaRPr kumimoji="1" lang="ko-Kore-KR" altLang="en-US" sz="2000" dirty="0"/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9055664A-CAE3-53AF-9C64-F8C4425E429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36179" y="4739292"/>
                  <a:ext cx="533243" cy="369060"/>
                </a:xfrm>
                <a:prstGeom prst="rect">
                  <a:avLst/>
                </a:prstGeom>
                <a:blipFill>
                  <a:blip r:embed="rId6"/>
                  <a:stretch>
                    <a:fillRect l="-23256" t="-126667" r="-46512" b="-200000"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0CFBE765-6BB9-578A-EB2B-6D6F8CB2F226}"/>
                    </a:ext>
                  </a:extLst>
                </p:cNvPr>
                <p:cNvSpPr txBox="1"/>
                <p:nvPr/>
              </p:nvSpPr>
              <p:spPr>
                <a:xfrm>
                  <a:off x="1660690" y="5334801"/>
                  <a:ext cx="528216" cy="36906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"/>
                            <m:endChr m:val="⟩"/>
                            <m:ctrlPr>
                              <a:rPr kumimoji="1" lang="ko-Kore-KR" altLang="en-US" sz="20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ko-Kore-KR" sz="20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kumimoji="1" lang="en-US" altLang="ko-Kore-KR" sz="20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</m:oMath>
                    </m:oMathPara>
                  </a14:m>
                  <a:endParaRPr kumimoji="1" lang="ko-Kore-KR" altLang="en-US" sz="2000" dirty="0"/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0CFBE765-6BB9-578A-EB2B-6D6F8CB2F22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60690" y="5334801"/>
                  <a:ext cx="528216" cy="369060"/>
                </a:xfrm>
                <a:prstGeom prst="rect">
                  <a:avLst/>
                </a:prstGeom>
                <a:blipFill>
                  <a:blip r:embed="rId7"/>
                  <a:stretch>
                    <a:fillRect l="-26190" t="-126667" r="-50000" b="-200000"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3CED2ACF-7387-42AB-28CD-DE208A89EE55}"/>
                    </a:ext>
                  </a:extLst>
                </p:cNvPr>
                <p:cNvSpPr txBox="1"/>
                <p:nvPr/>
              </p:nvSpPr>
              <p:spPr>
                <a:xfrm>
                  <a:off x="1692611" y="5900263"/>
                  <a:ext cx="512779" cy="36906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"/>
                            <m:endChr m:val="⟩"/>
                            <m:ctrlPr>
                              <a:rPr kumimoji="1" lang="ko-Kore-KR" altLang="en-US" sz="20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ko-Kore-KR" sz="20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kumimoji="1" lang="en-US" altLang="ko-Kore-KR" sz="20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d>
                      </m:oMath>
                    </m:oMathPara>
                  </a14:m>
                  <a:endParaRPr kumimoji="1" lang="ko-Kore-KR" altLang="en-US" sz="2000" dirty="0"/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3CED2ACF-7387-42AB-28CD-DE208A89EE5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92611" y="5900263"/>
                  <a:ext cx="512779" cy="369060"/>
                </a:xfrm>
                <a:prstGeom prst="rect">
                  <a:avLst/>
                </a:prstGeom>
                <a:blipFill>
                  <a:blip r:embed="rId8"/>
                  <a:stretch>
                    <a:fillRect l="-28571" t="-123333" r="-47619" b="-200000"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DF175962-BD12-0D84-1EC7-BEB875AC76B7}"/>
                    </a:ext>
                  </a:extLst>
                </p:cNvPr>
                <p:cNvSpPr txBox="1"/>
                <p:nvPr/>
              </p:nvSpPr>
              <p:spPr>
                <a:xfrm>
                  <a:off x="4955262" y="4739292"/>
                  <a:ext cx="533243" cy="36906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"/>
                            <m:endChr m:val="⟩"/>
                            <m:ctrlPr>
                              <a:rPr kumimoji="1" lang="ko-Kore-KR" alt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ko-Kore-KR" sz="20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kumimoji="1" lang="en-US" altLang="ko-Kore-KR" sz="20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oMath>
                    </m:oMathPara>
                  </a14:m>
                  <a:endParaRPr kumimoji="1" lang="ko-Kore-KR" altLang="en-US" sz="2000" dirty="0"/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DF175962-BD12-0D84-1EC7-BEB875AC76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55262" y="4739292"/>
                  <a:ext cx="533243" cy="369060"/>
                </a:xfrm>
                <a:prstGeom prst="rect">
                  <a:avLst/>
                </a:prstGeom>
                <a:blipFill>
                  <a:blip r:embed="rId9"/>
                  <a:stretch>
                    <a:fillRect l="-23256" t="-126667" r="-48837" b="-200000"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BCDB3599-7F2B-ED9A-A2A9-25142325D132}"/>
                    </a:ext>
                  </a:extLst>
                </p:cNvPr>
                <p:cNvSpPr txBox="1"/>
                <p:nvPr/>
              </p:nvSpPr>
              <p:spPr>
                <a:xfrm>
                  <a:off x="4979772" y="5334801"/>
                  <a:ext cx="528216" cy="36906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"/>
                            <m:endChr m:val="⟩"/>
                            <m:ctrlPr>
                              <a:rPr kumimoji="1" lang="ko-Kore-KR" altLang="en-US" sz="20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ko-Kore-KR" sz="20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kumimoji="1" lang="en-US" altLang="ko-Kore-KR" sz="20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</m:oMath>
                    </m:oMathPara>
                  </a14:m>
                  <a:endParaRPr kumimoji="1" lang="ko-Kore-KR" altLang="en-US" sz="2000" dirty="0"/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BCDB3599-7F2B-ED9A-A2A9-25142325D13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79772" y="5334801"/>
                  <a:ext cx="528216" cy="369060"/>
                </a:xfrm>
                <a:prstGeom prst="rect">
                  <a:avLst/>
                </a:prstGeom>
                <a:blipFill>
                  <a:blip r:embed="rId10"/>
                  <a:stretch>
                    <a:fillRect l="-23810" t="-126667" r="-50000" b="-200000"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DC83D9BC-0B10-B070-BDA8-9D6F837B4AD2}"/>
                    </a:ext>
                  </a:extLst>
                </p:cNvPr>
                <p:cNvSpPr txBox="1"/>
                <p:nvPr/>
              </p:nvSpPr>
              <p:spPr>
                <a:xfrm>
                  <a:off x="4987179" y="5900263"/>
                  <a:ext cx="1660885" cy="36906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"/>
                            <m:endChr m:val="⟩"/>
                            <m:ctrlPr>
                              <a:rPr kumimoji="1" lang="ko-Kore-KR" altLang="en-US" sz="20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ko-Kore-KR" sz="20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kumimoji="1" lang="en-US" altLang="ko-Kore-KR" sz="20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d>
                        <m:r>
                          <a:rPr kumimoji="1" lang="en-US" altLang="ko-Kore-KR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⨁</m:t>
                        </m:r>
                        <m:r>
                          <a:rPr kumimoji="1" lang="en-US" altLang="ko-Kore-K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d>
                          <m:dPr>
                            <m:begChr m:val=""/>
                            <m:endChr m:val="⟩"/>
                            <m:ctrlPr>
                              <a:rPr kumimoji="1" lang="en-US" altLang="ko-Kore-KR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ko-Kore-KR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|</m:t>
                            </m:r>
                            <m:r>
                              <a:rPr kumimoji="1" lang="en-US" altLang="ko-Kore-KR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  <m:r>
                          <a:rPr kumimoji="1" lang="en-US" altLang="ko-Kore-K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⋁</m:t>
                        </m:r>
                        <m:d>
                          <m:dPr>
                            <m:begChr m:val=""/>
                            <m:endChr m:val="⟩"/>
                            <m:ctrlPr>
                              <a:rPr kumimoji="1" lang="en-US" altLang="ko-Kore-KR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ko-Kore-KR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|</m:t>
                            </m:r>
                            <m:r>
                              <a:rPr kumimoji="1" lang="en-US" altLang="ko-Kore-KR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  <m:r>
                          <a:rPr kumimoji="1" lang="en-US" altLang="ko-Kore-K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kumimoji="1" lang="ko-Kore-KR" altLang="en-US" sz="2000" dirty="0"/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DC83D9BC-0B10-B070-BDA8-9D6F837B4AD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87179" y="5900263"/>
                  <a:ext cx="1660885" cy="369060"/>
                </a:xfrm>
                <a:prstGeom prst="rect">
                  <a:avLst/>
                </a:prstGeom>
                <a:blipFill>
                  <a:blip r:embed="rId11"/>
                  <a:stretch>
                    <a:fillRect l="-9924" t="-123333" r="-13740" b="-200000"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EB4EC12F-A6D4-E1B5-C3EA-0965C46A8914}"/>
                </a:ext>
              </a:extLst>
            </p:cNvPr>
            <p:cNvSpPr/>
            <p:nvPr/>
          </p:nvSpPr>
          <p:spPr>
            <a:xfrm>
              <a:off x="3871294" y="4626499"/>
              <a:ext cx="522052" cy="1169337"/>
            </a:xfrm>
            <a:prstGeom prst="rect">
              <a:avLst/>
            </a:prstGeom>
            <a:noFill/>
            <a:ln w="2540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12545B7-7162-448D-C733-90BE80F41F7D}"/>
                </a:ext>
              </a:extLst>
            </p:cNvPr>
            <p:cNvSpPr txBox="1"/>
            <p:nvPr/>
          </p:nvSpPr>
          <p:spPr>
            <a:xfrm>
              <a:off x="3671931" y="4252991"/>
              <a:ext cx="90281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1600" b="1" dirty="0">
                  <a:solidFill>
                    <a:srgbClr val="FF0000"/>
                  </a:solidFill>
                </a:rPr>
                <a:t>inverse</a:t>
              </a:r>
              <a:endParaRPr kumimoji="1" lang="ko-Kore-KR" altLang="en-US" sz="1600" b="1" dirty="0">
                <a:solidFill>
                  <a:srgbClr val="FF0000"/>
                </a:solidFill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148CE1D6-5341-30FE-420C-0B7C82689E0F}"/>
                </a:ext>
              </a:extLst>
            </p:cNvPr>
            <p:cNvSpPr/>
            <p:nvPr/>
          </p:nvSpPr>
          <p:spPr>
            <a:xfrm>
              <a:off x="2709917" y="4626500"/>
              <a:ext cx="514148" cy="1194728"/>
            </a:xfrm>
            <a:prstGeom prst="rect">
              <a:avLst/>
            </a:prstGeom>
            <a:noFill/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CCD00516-54C0-DF71-3ACA-789D7553F685}"/>
                </a:ext>
              </a:extLst>
            </p:cNvPr>
            <p:cNvSpPr/>
            <p:nvPr/>
          </p:nvSpPr>
          <p:spPr>
            <a:xfrm>
              <a:off x="3289033" y="4626499"/>
              <a:ext cx="514148" cy="1766413"/>
            </a:xfrm>
            <a:prstGeom prst="rect">
              <a:avLst/>
            </a:prstGeom>
            <a:noFill/>
            <a:ln w="254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22EA496C-88B9-4BBE-C0F5-4BF0BD276AA4}"/>
                </a:ext>
              </a:extLst>
            </p:cNvPr>
            <p:cNvSpPr/>
            <p:nvPr/>
          </p:nvSpPr>
          <p:spPr>
            <a:xfrm>
              <a:off x="3870081" y="5837813"/>
              <a:ext cx="514148" cy="555098"/>
            </a:xfrm>
            <a:prstGeom prst="rect">
              <a:avLst/>
            </a:prstGeom>
            <a:noFill/>
            <a:ln w="254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A64ACFF-8AC6-1F13-2AD3-CF883BC8E40C}"/>
                </a:ext>
              </a:extLst>
            </p:cNvPr>
            <p:cNvSpPr txBox="1"/>
            <p:nvPr/>
          </p:nvSpPr>
          <p:spPr>
            <a:xfrm>
              <a:off x="2830984" y="4282302"/>
              <a:ext cx="312906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1500" b="1" dirty="0">
                  <a:solidFill>
                    <a:schemeClr val="accent4"/>
                  </a:solidFill>
                </a:rPr>
                <a:t>X</a:t>
              </a:r>
              <a:endParaRPr kumimoji="1" lang="ko-Kore-KR" altLang="en-US" sz="1500" b="1" dirty="0">
                <a:solidFill>
                  <a:schemeClr val="accent4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AF708AA-E3D3-6180-59E1-0EFE99099029}"/>
                </a:ext>
              </a:extLst>
            </p:cNvPr>
            <p:cNvSpPr txBox="1"/>
            <p:nvPr/>
          </p:nvSpPr>
          <p:spPr>
            <a:xfrm>
              <a:off x="3175215" y="6446768"/>
              <a:ext cx="755463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1500" b="1" dirty="0">
                  <a:solidFill>
                    <a:schemeClr val="accent6"/>
                  </a:solidFill>
                </a:rPr>
                <a:t>Toffoli</a:t>
              </a:r>
              <a:endParaRPr kumimoji="1" lang="ko-Kore-KR" altLang="en-US" sz="1500" b="1" dirty="0">
                <a:solidFill>
                  <a:schemeClr val="accent6"/>
                </a:solidFill>
              </a:endParaRPr>
            </a:p>
          </p:txBody>
        </p:sp>
      </p:grp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2CF0C9AE-9D2E-06A6-B662-92B0A2C32C7D}"/>
              </a:ext>
            </a:extLst>
          </p:cNvPr>
          <p:cNvSpPr/>
          <p:nvPr/>
        </p:nvSpPr>
        <p:spPr>
          <a:xfrm>
            <a:off x="9988307" y="5279319"/>
            <a:ext cx="835024" cy="819695"/>
          </a:xfrm>
          <a:prstGeom prst="rect">
            <a:avLst/>
          </a:prstGeom>
          <a:noFill/>
          <a:ln w="254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69A0219-3288-81E7-803C-C4D68E5FE629}"/>
              </a:ext>
            </a:extLst>
          </p:cNvPr>
          <p:cNvSpPr/>
          <p:nvPr/>
        </p:nvSpPr>
        <p:spPr>
          <a:xfrm>
            <a:off x="9988307" y="6108498"/>
            <a:ext cx="835024" cy="398411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89EAC6C8-AF63-3977-8BAB-3AA74F268E0B}"/>
              </a:ext>
            </a:extLst>
          </p:cNvPr>
          <p:cNvSpPr/>
          <p:nvPr/>
        </p:nvSpPr>
        <p:spPr>
          <a:xfrm>
            <a:off x="9987506" y="3500473"/>
            <a:ext cx="835024" cy="819695"/>
          </a:xfrm>
          <a:prstGeom prst="rect">
            <a:avLst/>
          </a:prstGeom>
          <a:noFill/>
          <a:ln w="254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9681022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A8895B-0AD7-0C58-6283-73F1B10F20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양자컴퓨터</a:t>
            </a:r>
            <a:endParaRPr kumimoji="1" lang="ko-Kore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026BC8F-328C-BB0E-4957-CED0F8E776D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kumimoji="1" lang="ko-Kore-KR" altLang="en-US" dirty="0"/>
              <a:t>양자컴퓨터</a:t>
            </a:r>
            <a:r>
              <a:rPr kumimoji="1" lang="ko-KR" altLang="en-US" dirty="0"/>
              <a:t> </a:t>
            </a:r>
            <a:r>
              <a:rPr kumimoji="1" lang="en-US" altLang="ko-KR" dirty="0"/>
              <a:t>with cryptography</a:t>
            </a:r>
            <a:endParaRPr kumimoji="1" lang="ko-Kore-KR" altLang="en-US" dirty="0"/>
          </a:p>
        </p:txBody>
      </p:sp>
      <p:pic>
        <p:nvPicPr>
          <p:cNvPr id="1026" name="Picture 2" descr="Quantum computing clip-art concept: an atom superimposed on a laptop">
            <a:extLst>
              <a:ext uri="{FF2B5EF4-FFF2-40B4-BE49-F238E27FC236}">
                <a16:creationId xmlns:a16="http://schemas.microsoft.com/office/drawing/2014/main" id="{21DF6299-639A-6088-DEA6-89DD57B7FD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9918" y="1712514"/>
            <a:ext cx="1632163" cy="1632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C8919DA-2506-EB4A-798D-4A0BCD5ECCBD}"/>
              </a:ext>
            </a:extLst>
          </p:cNvPr>
          <p:cNvSpPr txBox="1"/>
          <p:nvPr/>
        </p:nvSpPr>
        <p:spPr>
          <a:xfrm>
            <a:off x="4822254" y="2682637"/>
            <a:ext cx="25490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000" b="1" dirty="0"/>
              <a:t>Quantum computer</a:t>
            </a:r>
            <a:endParaRPr kumimoji="1" lang="ko-Kore-KR" altLang="en-US" sz="2000" b="1" dirty="0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CC08F16B-E796-8EE5-7D34-099F2750F476}"/>
              </a:ext>
            </a:extLst>
          </p:cNvPr>
          <p:cNvCxnSpPr>
            <a:cxnSpLocks/>
            <a:stCxn id="1026" idx="2"/>
            <a:endCxn id="9" idx="0"/>
          </p:cNvCxnSpPr>
          <p:nvPr/>
        </p:nvCxnSpPr>
        <p:spPr>
          <a:xfrm flipH="1">
            <a:off x="2604763" y="3344677"/>
            <a:ext cx="3491237" cy="80471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E505964-9E5F-DDE7-4FE2-D88BC0D1DFCF}"/>
              </a:ext>
            </a:extLst>
          </p:cNvPr>
          <p:cNvSpPr txBox="1"/>
          <p:nvPr/>
        </p:nvSpPr>
        <p:spPr>
          <a:xfrm>
            <a:off x="1494522" y="4149388"/>
            <a:ext cx="2220481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2000" b="1" dirty="0"/>
              <a:t>Shor’s algorithm</a:t>
            </a:r>
            <a:endParaRPr kumimoji="1" lang="ko-Kore-KR" altLang="en-US" sz="20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5BD2DE9-F4AB-4EEA-8DA0-C70C6FA7E206}"/>
              </a:ext>
            </a:extLst>
          </p:cNvPr>
          <p:cNvSpPr txBox="1"/>
          <p:nvPr/>
        </p:nvSpPr>
        <p:spPr>
          <a:xfrm>
            <a:off x="8241576" y="4149055"/>
            <a:ext cx="24753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2000" b="1" dirty="0"/>
              <a:t>Grover’s algorithm</a:t>
            </a:r>
            <a:endParaRPr kumimoji="1" lang="ko-Kore-KR" altLang="en-US" sz="2000" b="1" dirty="0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9D7ECD9F-5C4E-52F7-F02C-B37E17E9FEC9}"/>
              </a:ext>
            </a:extLst>
          </p:cNvPr>
          <p:cNvCxnSpPr>
            <a:cxnSpLocks/>
            <a:stCxn id="1026" idx="2"/>
            <a:endCxn id="17" idx="0"/>
          </p:cNvCxnSpPr>
          <p:nvPr/>
        </p:nvCxnSpPr>
        <p:spPr>
          <a:xfrm>
            <a:off x="6096000" y="3344677"/>
            <a:ext cx="3383255" cy="80437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C4E61E8-86C1-570C-F3C4-8F37DB358C99}"/>
              </a:ext>
            </a:extLst>
          </p:cNvPr>
          <p:cNvSpPr txBox="1"/>
          <p:nvPr/>
        </p:nvSpPr>
        <p:spPr>
          <a:xfrm>
            <a:off x="4822254" y="4149055"/>
            <a:ext cx="25474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2000" b="1" dirty="0">
                <a:solidFill>
                  <a:srgbClr val="2E75B6"/>
                </a:solidFill>
              </a:rPr>
              <a:t>Quantum algorithm</a:t>
            </a:r>
            <a:endParaRPr kumimoji="1" lang="ko-Kore-KR" altLang="en-US" sz="2000" b="1" dirty="0">
              <a:solidFill>
                <a:srgbClr val="2E75B6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F7D2890-8793-38FE-6E79-650C9CEED064}"/>
              </a:ext>
            </a:extLst>
          </p:cNvPr>
          <p:cNvSpPr txBox="1"/>
          <p:nvPr/>
        </p:nvSpPr>
        <p:spPr>
          <a:xfrm>
            <a:off x="5165788" y="5492232"/>
            <a:ext cx="18678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2000" b="1" dirty="0">
                <a:solidFill>
                  <a:srgbClr val="2E75B6"/>
                </a:solidFill>
              </a:rPr>
              <a:t>Cryptography</a:t>
            </a:r>
            <a:endParaRPr kumimoji="1" lang="ko-Kore-KR" altLang="en-US" sz="2000" b="1" dirty="0">
              <a:solidFill>
                <a:srgbClr val="2E75B6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4D8D714-F4B1-3562-61A3-AB29BB123FE7}"/>
              </a:ext>
            </a:extLst>
          </p:cNvPr>
          <p:cNvSpPr txBox="1"/>
          <p:nvPr/>
        </p:nvSpPr>
        <p:spPr>
          <a:xfrm>
            <a:off x="1023240" y="5492565"/>
            <a:ext cx="31630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2000" b="1" dirty="0"/>
              <a:t>Public key cryptography</a:t>
            </a:r>
            <a:endParaRPr kumimoji="1" lang="ko-Kore-KR" altLang="en-US" sz="2000" b="1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A7A06D4-BD9C-AD4F-F076-51322658B297}"/>
              </a:ext>
            </a:extLst>
          </p:cNvPr>
          <p:cNvSpPr txBox="1"/>
          <p:nvPr/>
        </p:nvSpPr>
        <p:spPr>
          <a:xfrm>
            <a:off x="7873616" y="5492232"/>
            <a:ext cx="32047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ko-Kore-KR" sz="2000" b="1" dirty="0"/>
              <a:t>Symmetric cryptography</a:t>
            </a:r>
            <a:endParaRPr kumimoji="1" lang="ko-Kore-KR" altLang="en-US" sz="2000" b="1" dirty="0"/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DD8E21E0-0A29-C660-8AE4-D189DD2321E0}"/>
              </a:ext>
            </a:extLst>
          </p:cNvPr>
          <p:cNvCxnSpPr>
            <a:cxnSpLocks/>
            <a:stCxn id="9" idx="2"/>
            <a:endCxn id="32" idx="0"/>
          </p:cNvCxnSpPr>
          <p:nvPr/>
        </p:nvCxnSpPr>
        <p:spPr>
          <a:xfrm>
            <a:off x="2604763" y="4549498"/>
            <a:ext cx="0" cy="94306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00DB5815-2902-7854-277C-9E2B67C3DAEF}"/>
              </a:ext>
            </a:extLst>
          </p:cNvPr>
          <p:cNvCxnSpPr>
            <a:cxnSpLocks/>
            <a:stCxn id="17" idx="2"/>
            <a:endCxn id="33" idx="0"/>
          </p:cNvCxnSpPr>
          <p:nvPr/>
        </p:nvCxnSpPr>
        <p:spPr>
          <a:xfrm flipH="1">
            <a:off x="9475978" y="4549165"/>
            <a:ext cx="3277" cy="943067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AAE688C9-BADD-6FA5-CC97-21D0F6891882}"/>
              </a:ext>
            </a:extLst>
          </p:cNvPr>
          <p:cNvSpPr txBox="1"/>
          <p:nvPr/>
        </p:nvSpPr>
        <p:spPr>
          <a:xfrm>
            <a:off x="2275185" y="5851461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/>
              <a:t>RSA</a:t>
            </a:r>
            <a:endParaRPr kumimoji="1" lang="ko-Kore-KR" alt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E2721E1-1420-9A8C-ACE1-CF67400FD4F7}"/>
              </a:ext>
            </a:extLst>
          </p:cNvPr>
          <p:cNvSpPr txBox="1"/>
          <p:nvPr/>
        </p:nvSpPr>
        <p:spPr>
          <a:xfrm>
            <a:off x="8854691" y="5850523"/>
            <a:ext cx="1249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/>
              <a:t>DES, AED</a:t>
            </a:r>
            <a:endParaRPr kumimoji="1" lang="ko-Kore-KR" altLang="en-US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7FD7FF1A-51E0-50B0-A901-4B577659B4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441" y="3774389"/>
            <a:ext cx="3627273" cy="1204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021EBEF8-D51B-3D45-2982-7743B49257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9974" y="3847395"/>
            <a:ext cx="2976312" cy="1058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3601966"/>
      </p:ext>
    </p:extLst>
  </p:cSld>
  <p:clrMapOvr>
    <a:masterClrMapping/>
  </p:clrMapOvr>
</p:sld>
</file>

<file path=ppt/theme/theme1.xml><?xml version="1.0" encoding="utf-8"?>
<a:theme xmlns:a="http://schemas.openxmlformats.org/drawingml/2006/main" name="CryptoCraft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2">
      <a:majorFont>
        <a:latin typeface="Arial"/>
        <a:ea typeface="맑은 고딕"/>
        <a:cs typeface=""/>
      </a:majorFont>
      <a:minorFont>
        <a:latin typeface="Arial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제목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2">
      <a:majorFont>
        <a:latin typeface="Arial"/>
        <a:ea typeface="맑은 고딕"/>
        <a:cs typeface=""/>
      </a:majorFont>
      <a:minorFont>
        <a:latin typeface="Arial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2598</TotalTime>
  <Words>2069</Words>
  <Application>Microsoft Macintosh PowerPoint</Application>
  <PresentationFormat>와이드스크린</PresentationFormat>
  <Paragraphs>347</Paragraphs>
  <Slides>25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25</vt:i4>
      </vt:variant>
    </vt:vector>
  </HeadingPairs>
  <TitlesOfParts>
    <vt:vector size="30" baseType="lpstr">
      <vt:lpstr>맑은 고딕</vt:lpstr>
      <vt:lpstr>Arial</vt:lpstr>
      <vt:lpstr>Cambria Math</vt:lpstr>
      <vt:lpstr>CryptoCraft 테마</vt:lpstr>
      <vt:lpstr>제목 테마</vt:lpstr>
      <vt:lpstr>양자컴퓨터 및 양자프로그래밍 기초  https://youtu.be/7xt5QEwuPUk</vt:lpstr>
      <vt:lpstr>양자컴퓨터</vt:lpstr>
      <vt:lpstr>양자프로그래밍</vt:lpstr>
      <vt:lpstr>양자프로그래밍</vt:lpstr>
      <vt:lpstr>양자프로그래밍</vt:lpstr>
      <vt:lpstr>양자프로그래밍</vt:lpstr>
      <vt:lpstr>양자프로그래밍</vt:lpstr>
      <vt:lpstr>양자프로그래밍</vt:lpstr>
      <vt:lpstr>양자컴퓨터</vt:lpstr>
      <vt:lpstr>Shor’s algorithm</vt:lpstr>
      <vt:lpstr>Grover’s Algorithm</vt:lpstr>
      <vt:lpstr>Grover’s Algorithm에 필요한 양자 자원 추정</vt:lpstr>
      <vt:lpstr>양자회로자원 분석</vt:lpstr>
      <vt:lpstr>양자회로자원 분석</vt:lpstr>
      <vt:lpstr>Qiskit cloud 양자프로그래밍</vt:lpstr>
      <vt:lpstr>Qiskit cloud 양자프로그래밍</vt:lpstr>
      <vt:lpstr>Qiskit cloud 양자프로그래밍</vt:lpstr>
      <vt:lpstr>양자난수생성기 (QRNG)</vt:lpstr>
      <vt:lpstr>양자난수생성기 (QRNG) - 실습</vt:lpstr>
      <vt:lpstr>양자난수생성기 (QRNG) - 실습</vt:lpstr>
      <vt:lpstr>Simon’s 알고리즘</vt:lpstr>
      <vt:lpstr>Simon’s 알고리즘 - 실습</vt:lpstr>
      <vt:lpstr>Simon’s 알고리즘 - 실습</vt:lpstr>
      <vt:lpstr>Simon’s 알고리즘 - 실습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HD</dc:creator>
  <cp:lastModifiedBy>송경주</cp:lastModifiedBy>
  <cp:revision>196</cp:revision>
  <dcterms:created xsi:type="dcterms:W3CDTF">2019-03-05T04:29:07Z</dcterms:created>
  <dcterms:modified xsi:type="dcterms:W3CDTF">2022-07-10T19:00:41Z</dcterms:modified>
</cp:coreProperties>
</file>